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1.xml" ContentType="application/vnd.openxmlformats-officedocument.drawingml.diagramData+xml"/>
  <Override PartName="/ppt/diagrams/data13.xml" ContentType="application/vnd.openxmlformats-officedocument.drawingml.diagramData+xml"/>
  <Default Extension="rels" ContentType="application/vnd.openxmlformats-package.relationships+xml"/>
  <Default Extension="xml" ContentType="application/xml"/>
  <Override PartName="/ppt/diagrams/layout7.xml" ContentType="application/vnd.openxmlformats-officedocument.drawingml.diagramLayout+xml"/>
  <Override PartName="/ppt/diagrams/data8.xml" ContentType="application/vnd.openxmlformats-officedocument.drawingml.diagramData+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drawing14.xml" ContentType="application/vnd.ms-office.drawingml.diagramDrawing+xml"/>
  <Override PartName="/ppt/diagrams/layout15.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diagrams/colors16.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diagrams/colors1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ppt/diagrams/quickStyle16.xml" ContentType="application/vnd.openxmlformats-officedocument.drawingml.diagramStyle+xml"/>
  <Override PartName="/docProps/app.xml" ContentType="application/vnd.openxmlformats-officedocument.extended-properties+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layout16.xml" ContentType="application/vnd.openxmlformats-officedocument.drawingml.diagramLayout+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diagrams/data15.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8" r:id="rId2"/>
    <p:sldId id="271" r:id="rId3"/>
    <p:sldId id="273" r:id="rId4"/>
    <p:sldId id="272" r:id="rId5"/>
    <p:sldId id="274" r:id="rId6"/>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9C0"/>
    <a:srgbClr val="37C6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42" d="100"/>
          <a:sy n="142" d="100"/>
        </p:scale>
        <p:origin x="-744" y="9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_rels/data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9395144" TargetMode="External"/></Relationships>
</file>

<file path=ppt/diagrams/_rels/data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0364667" TargetMode="External"/></Relationships>
</file>

<file path=ppt/diagrams/_rels/data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8603622" TargetMode="External"/></Relationships>
</file>

<file path=ppt/diagrams/_rels/data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9209968"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9395144" TargetMode="External"/></Relationships>
</file>

<file path=ppt/diagrams/_rels/drawing14.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10364667" TargetMode="External"/></Relationships>
</file>

<file path=ppt/diagrams/_rels/drawing2.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8603622" TargetMode="External"/></Relationships>
</file>

<file path=ppt/diagrams/_rels/drawing6.xml.rels><?xml version="1.0" encoding="UTF-8" standalone="yes"?>
<Relationships xmlns="http://schemas.openxmlformats.org/package/2006/relationships"><Relationship Id="rId2" Type="http://schemas.openxmlformats.org/officeDocument/2006/relationships/hyperlink" Target="http://reestr.court.gov.ua/Review/90205663" TargetMode="External"/><Relationship Id="rId1" Type="http://schemas.openxmlformats.org/officeDocument/2006/relationships/hyperlink" Target="https://reestr.court.gov.ua/Review/109209968"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Грошові вимоги забезпеченого кредитора в частині пені визнаються судом як такі, що стягнуті на підставі рішення суду, яке набрало законної сили та є обов`язковим до виконання відповідно до статті 129-1 Конституції України.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F1529E3A-0CE3-465A-B0FA-23CD032B8110}" type="presOf" srcId="{4BC3F7BD-86BF-47FB-9DB0-44B4694B5F1C}" destId="{3EF56D4A-9A76-4414-A5F2-8066BE125047}" srcOrd="0" destOrd="0" presId="urn:microsoft.com/office/officeart/2005/8/layout/lProcess3"/>
    <dgm:cxn modelId="{C13FE38D-C308-43B3-A782-331DA29F5441}" type="presOf" srcId="{7A615780-D022-4AFF-8D48-AB7A7B171E5F}" destId="{548A3B55-16F6-480F-B82A-08DB5D3007E9}" srcOrd="0" destOrd="0" presId="urn:microsoft.com/office/officeart/2005/8/layout/lProcess3"/>
    <dgm:cxn modelId="{A200BE57-1563-4988-87A4-C8AA1B28F189}" type="presParOf" srcId="{548A3B55-16F6-480F-B82A-08DB5D3007E9}" destId="{A3C4AD7B-2E3E-44E9-8180-719FA0B03778}" srcOrd="0" destOrd="0" presId="urn:microsoft.com/office/officeart/2005/8/layout/lProcess3"/>
    <dgm:cxn modelId="{3B9903A3-9CCE-4CAE-89E0-C2E04854F302}"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зазначає, що накладення арешту як на кошти, так і на майно Відповідача, причому окремо на те, і на інше - у повній сумі спору (по 23 238 041,19 грн.), матиме наслідком подвійне забезпечення позовних вимог (і за рахунок коштів, і за рахунок майна), що також суперечить вимогам закону стосовно співмірності заходів забезпечення позову із заявленими позовними вимогами.</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умови неможливості встановити достатність чи недостатність грошових коштів, що належать Відповідачу і знаходяться на всіх його рахунках в усіх банківських або інших фінансово-кредитних установах, для задоволення вимог про стягнення 23 238 041,19 грн. доцільно було накласти арешт на майно Відповідача саме у межах суми, яка була б достатньою для такого стягнення у випадку недостатності арештованих грошових коштів, тобто лише в межах різниці між сумами ціни позову та арештованих грошових коштів.  </a:t>
          </a:r>
          <a:r>
            <a:rPr lang="uk-UA" sz="1300" kern="1200" dirty="0" err="1" smtClean="0">
              <a:hlinkClick xmlns:r="http://schemas.openxmlformats.org/officeDocument/2006/relationships" r:id="rId1"/>
            </a:rPr>
            <a:t>ttps</a:t>
          </a:r>
          <a:r>
            <a:rPr lang="uk-UA" sz="1300" kern="1200" dirty="0" smtClean="0">
              <a:hlinkClick xmlns:r="http://schemas.openxmlformats.org/officeDocument/2006/relationships" r:id="rId1"/>
            </a:rPr>
            <a:t>://reestr.court.gov.ua/Review/109395144</a:t>
          </a:r>
          <a:r>
            <a:rPr lang="uk-UA" sz="1300" kern="1200" dirty="0" smtClean="0"/>
            <a:t> </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rPr>
            <a:t> </a:t>
          </a: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DBFD1106-A495-44E1-818C-71EC7C9007B9}" type="presOf" srcId="{109A425D-96BE-4C4C-B32F-69B188308839}" destId="{4532A5CD-ED12-4521-B172-187366941F6A}" srcOrd="0" destOrd="0" presId="urn:microsoft.com/office/officeart/2005/8/layout/cycle2"/>
    <dgm:cxn modelId="{8C82A56F-71AC-4E95-BAB2-B5263EE8E1E7}" type="presOf" srcId="{2626830C-0EB7-49A5-8B47-6224EDCCDD67}" destId="{77B318FB-71D7-41D0-AA84-1F15136221FC}" srcOrd="0" destOrd="0" presId="urn:microsoft.com/office/officeart/2005/8/layout/cycle2"/>
    <dgm:cxn modelId="{29B7240D-E012-49E9-87F0-D8CEF05F6CB2}"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05.08.2022 зі справи № 905/447/22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73049CB6-4331-40AE-ADBA-5F50DEB7F84F}" type="presOf" srcId="{2A52989D-F7FB-4581-A78D-5AA2820D8337}" destId="{D3023C26-3E73-4E84-8F9D-13921BA3731C}" srcOrd="0" destOrd="0" presId="urn:microsoft.com/office/officeart/2005/8/layout/vList2"/>
    <dgm:cxn modelId="{F1ECDC9B-816F-4A21-A04A-D6EEBBDB1CC6}" type="presOf" srcId="{7D6ACE49-2C7D-4B55-8258-8FF78D2D3F87}" destId="{7A20DE31-9AEC-4203-B692-5715756E6C53}" srcOrd="0" destOrd="0" presId="urn:microsoft.com/office/officeart/2005/8/layout/vList2"/>
    <dgm:cxn modelId="{45D7275C-3B04-4D70-AE9C-A8ADF533AA70}"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03.03.2023 у справі №905/448/22</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0DCAE695-CC0F-4640-AC21-8A89AD2879E5}" type="presOf" srcId="{24E5C34E-DA21-45B9-B55D-F89D03FA1B3A}" destId="{3C8EE393-9385-4B7F-8750-BF622842E9AB}" srcOrd="0" destOrd="0" presId="urn:microsoft.com/office/officeart/2005/8/layout/vList2"/>
    <dgm:cxn modelId="{39EF491F-D5EE-4F9E-A2AE-69844D19D334}" type="presOf" srcId="{CEC9EB15-5746-4F36-8AFD-EACA623DA04B}" destId="{491186E1-D2E0-4DE9-9FD1-C23BC272EA6B}" srcOrd="0" destOrd="0" presId="urn:microsoft.com/office/officeart/2005/8/layout/vList2"/>
    <dgm:cxn modelId="{14118CC3-D4B6-4243-9259-B5580A6EFD25}"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10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вказує, що ч.3 ст.130 ГПК України передбачає можливість стягнення з позивача у разі його відмови від позову понесених відповідачем витрат згідно з поданою щодо цього питання заявою. Водночас у цьому випадку йдеться саме про витрати, пов`язані з розглядом справи, а не про судовий збір, розподіл якого визначений в частині першій та другій названої статті.</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7D5DA161-68A0-4056-8799-C4EC67D4A9DE}" type="presOf" srcId="{7A615780-D022-4AFF-8D48-AB7A7B171E5F}" destId="{548A3B55-16F6-480F-B82A-08DB5D3007E9}" srcOrd="0" destOrd="0" presId="urn:microsoft.com/office/officeart/2005/8/layout/lProcess3"/>
    <dgm:cxn modelId="{B086DD4D-4272-4109-96BB-8F3F4D555B65}" type="presOf" srcId="{4BC3F7BD-86BF-47FB-9DB0-44B4694B5F1C}" destId="{3EF56D4A-9A76-4414-A5F2-8066BE125047}" srcOrd="0" destOrd="0" presId="urn:microsoft.com/office/officeart/2005/8/layout/lProcess3"/>
    <dgm:cxn modelId="{0374E0C0-C719-4842-87AA-D459A4CD7674}" type="presParOf" srcId="{548A3B55-16F6-480F-B82A-08DB5D3007E9}" destId="{A3C4AD7B-2E3E-44E9-8180-719FA0B03778}" srcOrd="0" destOrd="0" presId="urn:microsoft.com/office/officeart/2005/8/layout/lProcess3"/>
    <dgm:cxn modelId="{A2DA79C3-630B-4554-AFB8-90A71202C50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Проаналізувавши положення ст.130 ГПК, Закон України "Про судовий збір", ОП КГС дійшла висновку, що у випадку відмови позивача від позову і закриття провадження у справі на підставі п.4 ч.1 ст.231 ГПК України у відповідача згідно з першим реченням ч.3 ст.130 ГПК України виникає право на відшкодування йому за рахунок позивача понесених витрат, до яких належить і судовий збір, і витрати, пов`язані з розглядом справи.</a:t>
          </a:r>
        </a:p>
        <a:p>
          <a:pPr algn="just" rtl="0">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kern="1200" dirty="0" smtClean="0">
              <a:hlinkClick xmlns:r="http://schemas.openxmlformats.org/officeDocument/2006/relationships" r:id="rId1"/>
            </a:rPr>
            <a:t>https://reestr.court.gov.ua/Review/110364667</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216CA3F4-0AEA-422E-B0BE-1B72E1E1FDB5}" type="presOf" srcId="{2626830C-0EB7-49A5-8B47-6224EDCCDD67}" destId="{77B318FB-71D7-41D0-AA84-1F15136221FC}" srcOrd="0" destOrd="0" presId="urn:microsoft.com/office/officeart/2005/8/layout/cycle2"/>
    <dgm:cxn modelId="{14136171-C03C-4D7C-859A-5CBE0D4534A6}" type="presOf" srcId="{109A425D-96BE-4C4C-B32F-69B188308839}" destId="{4532A5CD-ED12-4521-B172-187366941F6A}" srcOrd="0" destOrd="0" presId="urn:microsoft.com/office/officeart/2005/8/layout/cycle2"/>
    <dgm:cxn modelId="{6EB4E279-9DF0-451E-8DFE-EBBB8CD143FC}"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14.09.2021 у справі №910/13084/18</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custLinFactNeighborX="1768" custLinFactNeighborY="-199">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2A864108-CE5C-429A-A332-740AF0DD9428}" type="presOf" srcId="{2A52989D-F7FB-4581-A78D-5AA2820D8337}" destId="{D3023C26-3E73-4E84-8F9D-13921BA3731C}" srcOrd="0" destOrd="0" presId="urn:microsoft.com/office/officeart/2005/8/layout/vList2"/>
    <dgm:cxn modelId="{615B9878-730F-476D-A95B-EFC9B9A42499}" type="presOf" srcId="{7D6ACE49-2C7D-4B55-8258-8FF78D2D3F87}" destId="{7A20DE31-9AEC-4203-B692-5715756E6C53}" srcOrd="0" destOrd="0" presId="urn:microsoft.com/office/officeart/2005/8/layout/vList2"/>
    <dgm:cxn modelId="{17A16ABF-2CC9-4C8C-B0CD-B42965CF6037}"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13.04.2023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№904/1478/19</a:t>
          </a:r>
          <a:endPar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F98DC73F-6783-48F3-A992-2F6920A5BBB6}" type="presOf" srcId="{CEC9EB15-5746-4F36-8AFD-EACA623DA04B}" destId="{491186E1-D2E0-4DE9-9FD1-C23BC272EA6B}" srcOrd="0" destOrd="0" presId="urn:microsoft.com/office/officeart/2005/8/layout/vList2"/>
    <dgm:cxn modelId="{23DB8053-8CE4-4576-8F17-17B9FECA8F14}" type="presOf" srcId="{24E5C34E-DA21-45B9-B55D-F89D03FA1B3A}" destId="{3C8EE393-9385-4B7F-8750-BF622842E9AB}" srcOrd="0" destOrd="0" presId="urn:microsoft.com/office/officeart/2005/8/layout/vList2"/>
    <dgm:cxn modelId="{E1DD0A65-CBAE-477F-8118-C9318AE9C04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Тлумачення абзацу шостого пункту 5 розділу "Прикінцеві та перехідні положення"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застосуванням буквально-логічного та системного способу інтерпретації свідчить, що визнання грошових вимог забезпеченого кредитора за умовами цієї норми не перебуває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зв`язку з необхідністю їх підтвердження судовим рішенням про стягнення такої заборгованості з боржника в судовому порядку, оскільки судове рішення не змінює природи виникнення зобов`язання, а лише підтверджує дійсне існування цього зобов`язання, його безспірність та надає зобов`язанню безпосередньо примусового характеру.</a:t>
          </a:r>
        </a:p>
        <a:p>
          <a:pPr algn="just">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Підтверджені судовим рішенням грошові вимоги забезпеченого кредитора стосовно пені за зобов`язаннями боржника - фізичної особи, щодо якого здійснюється провадження у справі про неплатоспроможність з урахуванням положень пункту 5 розділу "Прикінцеві та перехідні положення"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які виникли з кредиту в іноземній валюті, не можуть бути визнані судом та підлягають відхиленню, оскільки реченням другим абзацу шостого цього пункту визначено імперативну умову щодо неможливості включення штрафних санкцій та пені до грошових вимог забезпеченого кредитора, яка не містить будь-якого конфлікту та правового зв`язку, зокрема з конституційними приписами щодо обов`язковості виконання судового рішення і не підлягає обмежувальному тлумаченню. </a:t>
          </a:r>
          <a:r>
            <a:rPr lang="en-US" sz="11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https://reestr.court.gov.ua/Review/108603622</a:t>
          </a:r>
          <a:r>
            <a:rPr lang="uk-UA" sz="11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algn="just" rtl="0">
            <a:spcAft>
              <a:spcPts val="0"/>
            </a:spcAft>
          </a:pP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CF7E5EF0-9FD4-4F37-83D0-5F196648C810}" type="presOf" srcId="{2626830C-0EB7-49A5-8B47-6224EDCCDD67}" destId="{77B318FB-71D7-41D0-AA84-1F15136221FC}" srcOrd="0" destOrd="0" presId="urn:microsoft.com/office/officeart/2005/8/layout/cycle2"/>
    <dgm:cxn modelId="{6811E006-0AF3-47D2-BE99-3CB9C4B0829F}" type="presOf" srcId="{109A425D-96BE-4C4C-B32F-69B188308839}" destId="{4532A5CD-ED12-4521-B172-187366941F6A}" srcOrd="0" destOrd="0" presId="urn:microsoft.com/office/officeart/2005/8/layout/cycle2"/>
    <dgm:cxn modelId="{0D3C21AD-0712-42E9-B12B-B7143CB87788}"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14.04.2021 у справі № 910/16926/19, від 11.05.2021 у справі № 927/844/20, від 02.06.2022 у справі № 926/2987-б/20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9EDC81C4-D244-4B6E-B691-BB550006C937}" type="presOf" srcId="{2A52989D-F7FB-4581-A78D-5AA2820D8337}" destId="{D3023C26-3E73-4E84-8F9D-13921BA3731C}" srcOrd="0" destOrd="0" presId="urn:microsoft.com/office/officeart/2005/8/layout/vList2"/>
    <dgm:cxn modelId="{5E77551B-5A6E-41E5-84D0-7279CF5BAA0B}" type="presOf" srcId="{7D6ACE49-2C7D-4B55-8258-8FF78D2D3F87}" destId="{7A20DE31-9AEC-4203-B692-5715756E6C53}" srcOrd="0" destOrd="0" presId="urn:microsoft.com/office/officeart/2005/8/layout/vList2"/>
    <dgm:cxn modelId="{76BAD2E0-8D93-45DD-93D8-1D498DD13D6C}"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08.12.2022 у справі № 921/542/20</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22E7207D-558C-4630-83CB-3B21D098974E}" type="presOf" srcId="{CEC9EB15-5746-4F36-8AFD-EACA623DA04B}" destId="{491186E1-D2E0-4DE9-9FD1-C23BC272EA6B}" srcOrd="0" destOrd="0" presId="urn:microsoft.com/office/officeart/2005/8/layout/vList2"/>
    <dgm:cxn modelId="{A26E2DD8-ABF8-4519-816D-D7B1EAAFC0FE}" srcId="{24E5C34E-DA21-45B9-B55D-F89D03FA1B3A}" destId="{CEC9EB15-5746-4F36-8AFD-EACA623DA04B}" srcOrd="0" destOrd="0" parTransId="{E33750B9-1477-455F-81C8-4D2BC9085203}" sibTransId="{B7D23C7B-0A90-4076-AC62-5D4A740C24FC}"/>
    <dgm:cxn modelId="{AFEA1BF2-CC6F-4ACB-87AE-F0C1EC8F2548}" type="presOf" srcId="{24E5C34E-DA21-45B9-B55D-F89D03FA1B3A}" destId="{3C8EE393-9385-4B7F-8750-BF622842E9AB}" srcOrd="0" destOrd="0" presId="urn:microsoft.com/office/officeart/2005/8/layout/vList2"/>
    <dgm:cxn modelId="{D8445050-E2AC-49D4-8301-8307C44EA288}"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Дія ЗУ «Про тимчасові заходи на період проведення антитерористичної операції» №1669-VII не поширюється на стягнення пені за несвоєчасне повернення процентів за користування кредитом, а поширюється лише на нарахування штрафних санкцій на основну суму заборгованості (тіло кредиту) за кредитними зобов`язаннями.</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79D61ACA-DA5A-4181-A7DE-CF945C94235C}" type="presOf" srcId="{4BC3F7BD-86BF-47FB-9DB0-44B4694B5F1C}" destId="{3EF56D4A-9A76-4414-A5F2-8066BE125047}" srcOrd="0" destOrd="0" presId="urn:microsoft.com/office/officeart/2005/8/layout/lProcess3"/>
    <dgm:cxn modelId="{FC6DDEF0-0EF9-4614-AC36-B420574CBCCA}" srcId="{7A615780-D022-4AFF-8D48-AB7A7B171E5F}" destId="{4BC3F7BD-86BF-47FB-9DB0-44B4694B5F1C}" srcOrd="0" destOrd="0" parTransId="{93D310BB-F2F2-40D7-B5C0-A53F040FE199}" sibTransId="{0DD68BEC-700B-48CB-BAFF-CD805A664C0F}"/>
    <dgm:cxn modelId="{40BB863A-E713-423B-A6C1-E18958317998}" type="presOf" srcId="{7A615780-D022-4AFF-8D48-AB7A7B171E5F}" destId="{548A3B55-16F6-480F-B82A-08DB5D3007E9}" srcOrd="0" destOrd="0" presId="urn:microsoft.com/office/officeart/2005/8/layout/lProcess3"/>
    <dgm:cxn modelId="{E7A18F9D-DA6C-487F-B79C-06C5A1108865}" type="presParOf" srcId="{548A3B55-16F6-480F-B82A-08DB5D3007E9}" destId="{A3C4AD7B-2E3E-44E9-8180-719FA0B03778}" srcOrd="0" destOrd="0" presId="urn:microsoft.com/office/officeart/2005/8/layout/lProcess3"/>
    <dgm:cxn modelId="{240DBA83-6765-4935-B5AA-94D607D98446}"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626830C-0EB7-49A5-8B47-6224EDCCDD67}"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uk-UA"/>
        </a:p>
      </dgm:t>
    </dgm:pt>
    <dgm:pt modelId="{109A425D-96BE-4C4C-B32F-69B188308839}">
      <dgm:prSet custT="1"/>
      <dgm:spPr>
        <a:solidFill>
          <a:schemeClr val="tx2">
            <a:lumMod val="25000"/>
            <a:alpha val="44000"/>
          </a:schemeClr>
        </a:solidFill>
        <a:ln>
          <a:noFill/>
        </a:ln>
      </dgm:spPr>
      <dgm:t>
        <a:bodyPr/>
        <a:lstStyle/>
        <a:p>
          <a:pPr algn="just" rtl="0">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Відповідно до частини першої статті 2 ЗУ «Про тимчасові заходи на період проведення антитерористичної операції» №1669-VII забороняється нарахування пені на основну суму заборгованості із зобов`язань за кредитними договорами. </a:t>
          </a:r>
        </a:p>
        <a:p>
          <a:pPr algn="just">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 зобов`язання за кредитним договором, зокрема, відноситься і зобов`язання зі сплати процентів, що прямо слідує з положень частини першої статті 1048, частини першої статті 1054 та статті 10561 ЦК України. </a:t>
          </a:r>
          <a:r>
            <a:rPr lang="uk-UA" sz="1300" kern="1200" dirty="0" smtClean="0">
              <a:hlinkClick xmlns:r="http://schemas.openxmlformats.org/officeDocument/2006/relationships" r:id="rId1"/>
            </a:rPr>
            <a:t>https://reestr.court.gov.ua/Review/109209968</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gm:t>
    </dgm:pt>
    <dgm:pt modelId="{AAD9ED62-5B0A-4BC1-A656-67F32C8B7778}" type="parTrans" cxnId="{F812E7C1-1F1A-4B36-A8A6-C52A37B79082}">
      <dgm:prSet/>
      <dgm:spPr/>
      <dgm:t>
        <a:bodyPr/>
        <a:lstStyle/>
        <a:p>
          <a:endParaRPr lang="uk-UA"/>
        </a:p>
      </dgm:t>
    </dgm:pt>
    <dgm:pt modelId="{A6233E8E-61FC-444A-BBF4-B9591E116B57}" type="sibTrans" cxnId="{F812E7C1-1F1A-4B36-A8A6-C52A37B79082}">
      <dgm:prSet/>
      <dgm:spPr/>
      <dgm:t>
        <a:bodyPr/>
        <a:lstStyle/>
        <a:p>
          <a:endParaRPr lang="uk-UA"/>
        </a:p>
      </dgm:t>
    </dgm:pt>
    <dgm:pt modelId="{77B318FB-71D7-41D0-AA84-1F15136221FC}" type="pres">
      <dgm:prSet presAssocID="{2626830C-0EB7-49A5-8B47-6224EDCCDD67}" presName="cycle" presStyleCnt="0">
        <dgm:presLayoutVars>
          <dgm:dir/>
          <dgm:resizeHandles val="exact"/>
        </dgm:presLayoutVars>
      </dgm:prSet>
      <dgm:spPr/>
      <dgm:t>
        <a:bodyPr/>
        <a:lstStyle/>
        <a:p>
          <a:endParaRPr lang="uk-UA"/>
        </a:p>
      </dgm:t>
    </dgm:pt>
    <dgm:pt modelId="{4532A5CD-ED12-4521-B172-187366941F6A}" type="pres">
      <dgm:prSet presAssocID="{109A425D-96BE-4C4C-B32F-69B188308839}" presName="node" presStyleLbl="node1" presStyleIdx="0" presStyleCnt="1" custScaleX="100000" custScaleY="106780" custRadScaleRad="99170" custRadScaleInc="0">
        <dgm:presLayoutVars>
          <dgm:bulletEnabled val="1"/>
        </dgm:presLayoutVars>
      </dgm:prSet>
      <dgm:spPr>
        <a:prstGeom prst="flowChartAlternateProcess">
          <a:avLst/>
        </a:prstGeom>
      </dgm:spPr>
      <dgm:t>
        <a:bodyPr/>
        <a:lstStyle/>
        <a:p>
          <a:endParaRPr lang="uk-UA"/>
        </a:p>
      </dgm:t>
    </dgm:pt>
  </dgm:ptLst>
  <dgm:cxnLst>
    <dgm:cxn modelId="{F812E7C1-1F1A-4B36-A8A6-C52A37B79082}" srcId="{2626830C-0EB7-49A5-8B47-6224EDCCDD67}" destId="{109A425D-96BE-4C4C-B32F-69B188308839}" srcOrd="0" destOrd="0" parTransId="{AAD9ED62-5B0A-4BC1-A656-67F32C8B7778}" sibTransId="{A6233E8E-61FC-444A-BBF4-B9591E116B57}"/>
    <dgm:cxn modelId="{ABA67973-E9E3-4AED-8B5B-84A2BD9F94D4}" type="presOf" srcId="{2626830C-0EB7-49A5-8B47-6224EDCCDD67}" destId="{77B318FB-71D7-41D0-AA84-1F15136221FC}" srcOrd="0" destOrd="0" presId="urn:microsoft.com/office/officeart/2005/8/layout/cycle2"/>
    <dgm:cxn modelId="{7F64DA19-F6BB-4556-A5D1-7DCA7C960523}" type="presOf" srcId="{109A425D-96BE-4C4C-B32F-69B188308839}" destId="{4532A5CD-ED12-4521-B172-187366941F6A}" srcOrd="0" destOrd="0" presId="urn:microsoft.com/office/officeart/2005/8/layout/cycle2"/>
    <dgm:cxn modelId="{1282A4B1-1CEC-4A5B-934E-05BFA92821F7}" type="presParOf" srcId="{77B318FB-71D7-41D0-AA84-1F15136221FC}" destId="{4532A5CD-ED12-4521-B172-187366941F6A}" srcOrd="0" destOrd="0" presId="urn:microsoft.com/office/officeart/2005/8/layout/cycle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A52989D-F7FB-4581-A78D-5AA2820D833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7D6ACE49-2C7D-4B55-8258-8FF78D2D3F87}">
      <dgm:prSet custT="1"/>
      <dgm:spPr>
        <a:solidFill>
          <a:schemeClr val="tx2">
            <a:lumMod val="25000"/>
            <a:alpha val="17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10.12.2020 у справі № 910/3262/16</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gm:t>
    </dgm:pt>
    <dgm:pt modelId="{AE0B5837-A785-4B6F-9FDA-6EBC8B068F4A}" type="parTrans" cxnId="{011F26B8-4074-4349-855E-A9921E5DB3AF}">
      <dgm:prSet/>
      <dgm:spPr/>
      <dgm:t>
        <a:bodyPr/>
        <a:lstStyle/>
        <a:p>
          <a:pPr algn="ctr"/>
          <a:endParaRPr lang="uk-UA"/>
        </a:p>
      </dgm:t>
    </dgm:pt>
    <dgm:pt modelId="{7C224D5F-3567-4E13-A4F5-740B4796CA85}" type="sibTrans" cxnId="{011F26B8-4074-4349-855E-A9921E5DB3AF}">
      <dgm:prSet/>
      <dgm:spPr/>
      <dgm:t>
        <a:bodyPr/>
        <a:lstStyle/>
        <a:p>
          <a:pPr algn="ctr"/>
          <a:endParaRPr lang="uk-UA"/>
        </a:p>
      </dgm:t>
    </dgm:pt>
    <dgm:pt modelId="{D3023C26-3E73-4E84-8F9D-13921BA3731C}" type="pres">
      <dgm:prSet presAssocID="{2A52989D-F7FB-4581-A78D-5AA2820D8337}" presName="linear" presStyleCnt="0">
        <dgm:presLayoutVars>
          <dgm:animLvl val="lvl"/>
          <dgm:resizeHandles val="exact"/>
        </dgm:presLayoutVars>
      </dgm:prSet>
      <dgm:spPr/>
      <dgm:t>
        <a:bodyPr/>
        <a:lstStyle/>
        <a:p>
          <a:endParaRPr lang="uk-UA"/>
        </a:p>
      </dgm:t>
    </dgm:pt>
    <dgm:pt modelId="{7A20DE31-9AEC-4203-B692-5715756E6C53}" type="pres">
      <dgm:prSet presAssocID="{7D6ACE49-2C7D-4B55-8258-8FF78D2D3F87}" presName="parentText" presStyleLbl="node1" presStyleIdx="0" presStyleCnt="1" custScaleY="407904">
        <dgm:presLayoutVars>
          <dgm:chMax val="0"/>
          <dgm:bulletEnabled val="1"/>
        </dgm:presLayoutVars>
      </dgm:prSet>
      <dgm:spPr/>
      <dgm:t>
        <a:bodyPr/>
        <a:lstStyle/>
        <a:p>
          <a:endParaRPr lang="uk-UA"/>
        </a:p>
      </dgm:t>
    </dgm:pt>
  </dgm:ptLst>
  <dgm:cxnLst>
    <dgm:cxn modelId="{011F26B8-4074-4349-855E-A9921E5DB3AF}" srcId="{2A52989D-F7FB-4581-A78D-5AA2820D8337}" destId="{7D6ACE49-2C7D-4B55-8258-8FF78D2D3F87}" srcOrd="0" destOrd="0" parTransId="{AE0B5837-A785-4B6F-9FDA-6EBC8B068F4A}" sibTransId="{7C224D5F-3567-4E13-A4F5-740B4796CA85}"/>
    <dgm:cxn modelId="{4A09B0CD-658B-4737-8F66-887B02A0DD1E}" type="presOf" srcId="{2A52989D-F7FB-4581-A78D-5AA2820D8337}" destId="{D3023C26-3E73-4E84-8F9D-13921BA3731C}" srcOrd="0" destOrd="0" presId="urn:microsoft.com/office/officeart/2005/8/layout/vList2"/>
    <dgm:cxn modelId="{6E3A778F-A5DB-4B10-ADB7-40654F452DBD}" type="presOf" srcId="{7D6ACE49-2C7D-4B55-8258-8FF78D2D3F87}" destId="{7A20DE31-9AEC-4203-B692-5715756E6C53}" srcOrd="0" destOrd="0" presId="urn:microsoft.com/office/officeart/2005/8/layout/vList2"/>
    <dgm:cxn modelId="{EB351144-5473-47C9-A92F-6FACDCCBD6BF}" type="presParOf" srcId="{D3023C26-3E73-4E84-8F9D-13921BA3731C}" destId="{7A20DE31-9AEC-4203-B692-5715756E6C53}" srcOrd="0" destOrd="0" presId="urn:microsoft.com/office/officeart/2005/8/layout/vList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E5C34E-DA21-45B9-B55D-F89D03FA1B3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uk-UA"/>
        </a:p>
      </dgm:t>
    </dgm:pt>
    <dgm:pt modelId="{CEC9EB15-5746-4F36-8AFD-EACA623DA04B}">
      <dgm:prSet custT="1"/>
      <dgm:spPr>
        <a:solidFill>
          <a:schemeClr val="tx2">
            <a:lumMod val="25000"/>
            <a:alpha val="16000"/>
          </a:schemeClr>
        </a:solidFill>
        <a:ln>
          <a:noFill/>
        </a:ln>
      </dgm:spPr>
      <dgm:t>
        <a:bodyPr/>
        <a:lstStyle/>
        <a:p>
          <a:pPr algn="ctr" rtl="0">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17.02.2023 у справі № 910/23042/16</a:t>
          </a:r>
        </a:p>
      </dgm:t>
    </dgm:pt>
    <dgm:pt modelId="{E33750B9-1477-455F-81C8-4D2BC9085203}" type="parTrans" cxnId="{A26E2DD8-ABF8-4519-816D-D7B1EAAFC0FE}">
      <dgm:prSet/>
      <dgm:spPr/>
      <dgm:t>
        <a:bodyPr/>
        <a:lstStyle/>
        <a:p>
          <a:endParaRPr lang="uk-UA"/>
        </a:p>
      </dgm:t>
    </dgm:pt>
    <dgm:pt modelId="{B7D23C7B-0A90-4076-AC62-5D4A740C24FC}" type="sibTrans" cxnId="{A26E2DD8-ABF8-4519-816D-D7B1EAAFC0FE}">
      <dgm:prSet/>
      <dgm:spPr/>
      <dgm:t>
        <a:bodyPr/>
        <a:lstStyle/>
        <a:p>
          <a:endParaRPr lang="uk-UA"/>
        </a:p>
      </dgm:t>
    </dgm:pt>
    <dgm:pt modelId="{3C8EE393-9385-4B7F-8750-BF622842E9AB}" type="pres">
      <dgm:prSet presAssocID="{24E5C34E-DA21-45B9-B55D-F89D03FA1B3A}" presName="linear" presStyleCnt="0">
        <dgm:presLayoutVars>
          <dgm:animLvl val="lvl"/>
          <dgm:resizeHandles val="exact"/>
        </dgm:presLayoutVars>
      </dgm:prSet>
      <dgm:spPr/>
      <dgm:t>
        <a:bodyPr/>
        <a:lstStyle/>
        <a:p>
          <a:endParaRPr lang="uk-UA"/>
        </a:p>
      </dgm:t>
    </dgm:pt>
    <dgm:pt modelId="{491186E1-D2E0-4DE9-9FD1-C23BC272EA6B}" type="pres">
      <dgm:prSet presAssocID="{CEC9EB15-5746-4F36-8AFD-EACA623DA04B}" presName="parentText" presStyleLbl="node1" presStyleIdx="0" presStyleCnt="1" custScaleY="265749" custLinFactY="-36270" custLinFactNeighborY="-100000">
        <dgm:presLayoutVars>
          <dgm:chMax val="0"/>
          <dgm:bulletEnabled val="1"/>
        </dgm:presLayoutVars>
      </dgm:prSet>
      <dgm:spPr/>
      <dgm:t>
        <a:bodyPr/>
        <a:lstStyle/>
        <a:p>
          <a:endParaRPr lang="uk-UA"/>
        </a:p>
      </dgm:t>
    </dgm:pt>
  </dgm:ptLst>
  <dgm:cxnLst>
    <dgm:cxn modelId="{A26E2DD8-ABF8-4519-816D-D7B1EAAFC0FE}" srcId="{24E5C34E-DA21-45B9-B55D-F89D03FA1B3A}" destId="{CEC9EB15-5746-4F36-8AFD-EACA623DA04B}" srcOrd="0" destOrd="0" parTransId="{E33750B9-1477-455F-81C8-4D2BC9085203}" sibTransId="{B7D23C7B-0A90-4076-AC62-5D4A740C24FC}"/>
    <dgm:cxn modelId="{CC8BA5BE-52C7-453E-9653-9BDABE105B37}" type="presOf" srcId="{CEC9EB15-5746-4F36-8AFD-EACA623DA04B}" destId="{491186E1-D2E0-4DE9-9FD1-C23BC272EA6B}" srcOrd="0" destOrd="0" presId="urn:microsoft.com/office/officeart/2005/8/layout/vList2"/>
    <dgm:cxn modelId="{4765B390-B617-4F66-A279-4104132C2C13}" type="presOf" srcId="{24E5C34E-DA21-45B9-B55D-F89D03FA1B3A}" destId="{3C8EE393-9385-4B7F-8750-BF622842E9AB}" srcOrd="0" destOrd="0" presId="urn:microsoft.com/office/officeart/2005/8/layout/vList2"/>
    <dgm:cxn modelId="{4450A28C-096D-4C11-BDA8-06DF98A70450}" type="presParOf" srcId="{3C8EE393-9385-4B7F-8750-BF622842E9AB}" destId="{491186E1-D2E0-4DE9-9FD1-C23BC272EA6B}" srcOrd="0" destOrd="0" presId="urn:microsoft.com/office/officeart/2005/8/layout/vList2"/>
  </dgm:cxnLst>
  <dgm:bg/>
  <dgm:whole/>
  <dgm:extLst>
    <a:ext uri="http://schemas.microsoft.com/office/drawing/2008/diagram">
      <dsp:dataModelExt xmlns:dsp="http://schemas.microsoft.com/office/drawing/2008/diagram" xmlns="" relId="rId21"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A615780-D022-4AFF-8D48-AB7A7B171E5F}" type="doc">
      <dgm:prSet loTypeId="urn:microsoft.com/office/officeart/2005/8/layout/lProcess3" loCatId="process" qsTypeId="urn:microsoft.com/office/officeart/2005/8/quickstyle/simple1" qsCatId="simple" csTypeId="urn:microsoft.com/office/officeart/2005/8/colors/accent1_2" csCatId="accent1" phldr="1"/>
      <dgm:spPr/>
      <dgm:t>
        <a:bodyPr/>
        <a:lstStyle/>
        <a:p>
          <a:endParaRPr lang="uk-UA"/>
        </a:p>
      </dgm:t>
    </dgm:pt>
    <dgm:pt modelId="{4BC3F7BD-86BF-47FB-9DB0-44B4694B5F1C}">
      <dgm:prSet custT="1"/>
      <dgm:spPr>
        <a:solidFill>
          <a:schemeClr val="tx2">
            <a:lumMod val="25000"/>
            <a:alpha val="29000"/>
          </a:schemeClr>
        </a:solidFill>
        <a:ln>
          <a:noFill/>
        </a:ln>
      </dgm:spPr>
      <dgm:t>
        <a:bodyPr/>
        <a:lstStyle/>
        <a:p>
          <a:pPr algn="just" rtl="0"/>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вказує про можливість забезпечення позову шляхом накладення арешту одночасно на кошти і на майно відповідача щодо кожного виду майна в межах повної суми позову.</a:t>
          </a:r>
        </a:p>
      </dgm:t>
    </dgm:pt>
    <dgm:pt modelId="{93D310BB-F2F2-40D7-B5C0-A53F040FE199}" type="parTrans" cxnId="{FC6DDEF0-0EF9-4614-AC36-B420574CBCCA}">
      <dgm:prSet/>
      <dgm:spPr/>
      <dgm:t>
        <a:bodyPr/>
        <a:lstStyle/>
        <a:p>
          <a:endParaRPr lang="uk-UA"/>
        </a:p>
      </dgm:t>
    </dgm:pt>
    <dgm:pt modelId="{0DD68BEC-700B-48CB-BAFF-CD805A664C0F}" type="sibTrans" cxnId="{FC6DDEF0-0EF9-4614-AC36-B420574CBCCA}">
      <dgm:prSet/>
      <dgm:spPr/>
      <dgm:t>
        <a:bodyPr/>
        <a:lstStyle/>
        <a:p>
          <a:endParaRPr lang="uk-UA"/>
        </a:p>
      </dgm:t>
    </dgm:pt>
    <dgm:pt modelId="{548A3B55-16F6-480F-B82A-08DB5D3007E9}" type="pres">
      <dgm:prSet presAssocID="{7A615780-D022-4AFF-8D48-AB7A7B171E5F}" presName="Name0" presStyleCnt="0">
        <dgm:presLayoutVars>
          <dgm:chPref val="3"/>
          <dgm:dir/>
          <dgm:animLvl val="lvl"/>
          <dgm:resizeHandles/>
        </dgm:presLayoutVars>
      </dgm:prSet>
      <dgm:spPr/>
      <dgm:t>
        <a:bodyPr/>
        <a:lstStyle/>
        <a:p>
          <a:endParaRPr lang="uk-UA"/>
        </a:p>
      </dgm:t>
    </dgm:pt>
    <dgm:pt modelId="{A3C4AD7B-2E3E-44E9-8180-719FA0B03778}" type="pres">
      <dgm:prSet presAssocID="{4BC3F7BD-86BF-47FB-9DB0-44B4694B5F1C}" presName="horFlow" presStyleCnt="0"/>
      <dgm:spPr/>
    </dgm:pt>
    <dgm:pt modelId="{3EF56D4A-9A76-4414-A5F2-8066BE125047}" type="pres">
      <dgm:prSet presAssocID="{4BC3F7BD-86BF-47FB-9DB0-44B4694B5F1C}" presName="bigChev" presStyleLbl="node1" presStyleIdx="0" presStyleCnt="1" custScaleX="106010" custScaleY="266202" custLinFactNeighborX="-419" custLinFactNeighborY="-61"/>
      <dgm:spPr>
        <a:prstGeom prst="homePlate">
          <a:avLst/>
        </a:prstGeom>
      </dgm:spPr>
      <dgm:t>
        <a:bodyPr/>
        <a:lstStyle/>
        <a:p>
          <a:endParaRPr lang="uk-UA"/>
        </a:p>
      </dgm:t>
    </dgm:pt>
  </dgm:ptLst>
  <dgm:cxnLst>
    <dgm:cxn modelId="{FC6DDEF0-0EF9-4614-AC36-B420574CBCCA}" srcId="{7A615780-D022-4AFF-8D48-AB7A7B171E5F}" destId="{4BC3F7BD-86BF-47FB-9DB0-44B4694B5F1C}" srcOrd="0" destOrd="0" parTransId="{93D310BB-F2F2-40D7-B5C0-A53F040FE199}" sibTransId="{0DD68BEC-700B-48CB-BAFF-CD805A664C0F}"/>
    <dgm:cxn modelId="{1CDD585B-778C-4473-B8CF-49FC23558080}" type="presOf" srcId="{7A615780-D022-4AFF-8D48-AB7A7B171E5F}" destId="{548A3B55-16F6-480F-B82A-08DB5D3007E9}" srcOrd="0" destOrd="0" presId="urn:microsoft.com/office/officeart/2005/8/layout/lProcess3"/>
    <dgm:cxn modelId="{79FCCC44-E542-445C-A144-0D176F93BDE1}" type="presOf" srcId="{4BC3F7BD-86BF-47FB-9DB0-44B4694B5F1C}" destId="{3EF56D4A-9A76-4414-A5F2-8066BE125047}" srcOrd="0" destOrd="0" presId="urn:microsoft.com/office/officeart/2005/8/layout/lProcess3"/>
    <dgm:cxn modelId="{F945C320-627E-4182-97C1-149094B15D43}" type="presParOf" srcId="{548A3B55-16F6-480F-B82A-08DB5D3007E9}" destId="{A3C4AD7B-2E3E-44E9-8180-719FA0B03778}" srcOrd="0" destOrd="0" presId="urn:microsoft.com/office/officeart/2005/8/layout/lProcess3"/>
    <dgm:cxn modelId="{14D2F2CA-8FA1-490B-BFC1-FA4F66610470}" type="presParOf" srcId="{A3C4AD7B-2E3E-44E9-8180-719FA0B03778}" destId="{3EF56D4A-9A76-4414-A5F2-8066BE125047}" srcOrd="0" destOrd="0" presId="urn:microsoft.com/office/officeart/2005/8/layout/l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0763"/>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Грошові вимоги забезпеченого кредитора в частині пені визнаються судом як такі, що стягнуті на підставі рішення суду, яке набрало законної сили та є обов`язковим до виконання відповідно до статті 129-1 Конституції України.</a:t>
          </a:r>
        </a:p>
      </dsp:txBody>
      <dsp:txXfrm>
        <a:off x="0" y="540763"/>
        <a:ext cx="3438126" cy="3453395"/>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
          <a:ext cx="4248472" cy="453651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ОП КГС зазначає, що накладення арешту як на кошти, так і на майно Відповідача, причому окремо на те, і на інше - у повній сумі спору (по 23 238 041,19 грн.), матиме наслідком подвійне забезпечення позовних вимог (і за рахунок коштів, і за рахунок майна), що також суперечить вимогам закону стосовно співмірності заходів забезпечення позову із заявленими позовними вимогами.</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За умови неможливості встановити достатність чи недостатність грошових коштів, що належать Відповідачу і знаходяться на всіх його рахунках в усіх банківських або інших фінансово-кредитних установах, для задоволення вимог про стягнення 23 238 041,19 грн. доцільно було накласти арешт на майно Відповідача саме у межах суми, яка була б достатньою для такого стягнення у випадку недостатності арештованих грошових коштів, тобто лише в межах різниці між сумами ціни позову та арештованих грошових коштів.  </a:t>
          </a:r>
          <a:r>
            <a:rPr lang="uk-UA" sz="1300" kern="1200" dirty="0" err="1" smtClean="0">
              <a:hlinkClick xmlns:r="http://schemas.openxmlformats.org/officeDocument/2006/relationships" r:id="rId1"/>
            </a:rPr>
            <a:t>ttps</a:t>
          </a:r>
          <a:r>
            <a:rPr lang="uk-UA" sz="1300" kern="1200" dirty="0" smtClean="0">
              <a:hlinkClick xmlns:r="http://schemas.openxmlformats.org/officeDocument/2006/relationships" r:id="rId1"/>
            </a:rPr>
            <a:t>://reestr.court.gov.ua/Review/109395144</a:t>
          </a:r>
          <a:r>
            <a:rPr lang="uk-UA" sz="1300" kern="1200" dirty="0" smtClean="0"/>
            <a:t> </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rPr>
            <a:t> </a:t>
          </a:r>
        </a:p>
      </dsp:txBody>
      <dsp:txXfrm>
        <a:off x="0" y="-7"/>
        <a:ext cx="4248472" cy="4536518"/>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05.08.2022 зі справи № 905/447/22 </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03.03.2023 у справі №905/448/22</a:t>
          </a:r>
        </a:p>
      </dsp:txBody>
      <dsp:txXfrm>
        <a:off x="0" y="0"/>
        <a:ext cx="4130279" cy="605714"/>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1186"/>
          <a:ext cx="3222314" cy="3236624"/>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6985" rIns="0" bIns="6985" numCol="1" spcCol="1270" anchor="ctr" anchorCtr="0">
          <a:noAutofit/>
        </a:bodyPr>
        <a:lstStyle/>
        <a:p>
          <a:pPr lvl="0" algn="just" defTabSz="488950" rtl="0">
            <a:lnSpc>
              <a:spcPct val="90000"/>
            </a:lnSpc>
            <a:spcBef>
              <a:spcPct val="0"/>
            </a:spcBef>
            <a:spcAft>
              <a:spcPct val="35000"/>
            </a:spcAft>
          </a:pPr>
          <a:r>
            <a:rPr lang="uk-UA" sz="1100" kern="1200" dirty="0" smtClean="0"/>
            <a:t>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вказує, що ч.3 ст.130 ГПК України передбачає можливість стягнення з позивача у разі його відмови від позову понесених відповідачем витрат згідно з поданою щодо цього питання заявою. Водночас у цьому випадку йдеться саме про витрати, пов`язані з розглядом справи, а не про судовий збір, розподіл якого визначений в частині першій та другій названої статті.</a:t>
          </a:r>
          <a:endPar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dsp:txBody>
      <dsp:txXfrm>
        <a:off x="0" y="541186"/>
        <a:ext cx="3222314" cy="3236624"/>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6897"/>
          <a:ext cx="4392488" cy="469029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Проаналізувавши положення ст.130 ГПК, Закон України "Про судовий збір", ОП КГС дійшла висновку, що у випадку відмови позивача від позову і закриття провадження у справі на підставі п.4 ч.1 ст.231 ГПК України у відповідача згідно з першим реченням ч.3 ст.130 ГПК України виникає право на відшкодування йому за рахунок позивача понесених витрат, до яких належить і судовий збір, і витрати, пов`язані з розглядом справи.</a:t>
          </a:r>
        </a:p>
        <a:p>
          <a:pPr lvl="0" algn="just" defTabSz="577850" rtl="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1300" kern="1200" dirty="0" smtClean="0">
              <a:hlinkClick xmlns:r="http://schemas.openxmlformats.org/officeDocument/2006/relationships" r:id="rId1"/>
            </a:rPr>
            <a:t>https://reestr.court.gov.ua/Review/110364667</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6897"/>
        <a:ext cx="4392488" cy="4690298"/>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0"/>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14.09.2021 у справі №910/13084/18</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3729913" cy="719376"/>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13.04.2023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у справі </a:t>
          </a: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№904/1478/19</a:t>
          </a:r>
          <a:endPar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0"/>
        <a:ext cx="4130279" cy="60571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
          <a:ext cx="4248472" cy="453651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0" i="0" u="none" kern="1200" dirty="0" smtClean="0">
              <a:latin typeface="Times New Roman" panose="02020603050405020304" pitchFamily="18" charset="0"/>
              <a:cs typeface="Times New Roman" panose="02020603050405020304" pitchFamily="18" charset="0"/>
            </a:rPr>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Тлумачення абзацу шостого пункту 5 розділу "Прикінцеві та перехідні положення" </a:t>
          </a:r>
          <a:r>
            <a:rPr lang="uk-UA" sz="13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із застосуванням буквально-логічного та системного способу інтерпретації свідчить, що визнання грошових вимог забезпеченого кредитора за умовами цієї норми не перебуває </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у зв`язку з необхідністю їх підтвердження судовим рішенням про стягнення такої заборгованості з боржника в судовому порядку, оскільки судове рішення не змінює природи виникнення зобов`язання, а лише підтверджує дійсне існування цього зобов`язання, його безспірність та надає зобов`язанню безпосередньо примусового характеру.</a:t>
          </a:r>
        </a:p>
        <a:p>
          <a:pPr lvl="0" algn="just" defTabSz="577850">
            <a:lnSpc>
              <a:spcPct val="90000"/>
            </a:lnSpc>
            <a:spcBef>
              <a:spcPct val="0"/>
            </a:spcBef>
            <a:spcAft>
              <a:spcPts val="0"/>
            </a:spcAft>
          </a:pP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Підтверджені судовим рішенням грошові вимоги забезпеченого кредитора стосовно пені за зобов`язаннями боржника - фізичної особи, щодо якого здійснюється провадження у справі про неплатоспроможність з урахуванням положень пункту 5 розділу "Прикінцеві та перехідні положення" </a:t>
          </a:r>
          <a:r>
            <a:rPr lang="uk-UA" sz="1100" b="1" kern="1200" noProof="0"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КУзПБ</a:t>
          </a:r>
          <a:r>
            <a:rPr lang="uk-UA" sz="11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які виникли з кредиту в іноземній валюті, не можуть бути визнані судом та підлягають відхиленню, оскільки реченням другим абзацу шостого цього пункту визначено імперативну умову щодо неможливості включення штрафних санкцій та пені до грошових вимог забезпеченого кредитора, яка не містить будь-якого конфлікту та правового зв`язку, зокрема з конституційними приписами щодо обов`язковості виконання судового рішення і не підлягає обмежувальному тлумаченню. </a:t>
          </a:r>
          <a:r>
            <a:rPr lang="en-US" sz="11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1"/>
            </a:rPr>
            <a:t>https://reestr.court.gov.ua/Review/108603622</a:t>
          </a:r>
          <a:r>
            <a:rPr lang="uk-UA" sz="1100" b="0"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p>
        <a:p>
          <a:pPr lvl="0" algn="just" defTabSz="577850" rtl="0">
            <a:lnSpc>
              <a:spcPct val="90000"/>
            </a:lnSpc>
            <a:spcBef>
              <a:spcPct val="0"/>
            </a:spcBef>
            <a:spcAft>
              <a:spcPts val="0"/>
            </a:spcAft>
          </a:pP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
        <a:ext cx="4248472" cy="4536518"/>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rtl="0">
            <a:lnSpc>
              <a:spcPct val="90000"/>
            </a:lnSpc>
            <a:spcBef>
              <a:spcPct val="0"/>
            </a:spcBef>
            <a:spcAft>
              <a:spcPts val="0"/>
            </a:spcAft>
          </a:pPr>
          <a:r>
            <a:rPr kumimoji="0" lang="uk-UA" sz="12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Постанови КГС ВС від 14.04.2021 у справі № 910/16926/19, від 11.05.2021 у справі № 927/844/20, від 02.06.2022 у справі № 926/2987-б/20 </a:t>
          </a:r>
          <a:endParaRPr kumimoji="0" lang="uk-UA" sz="12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Палати КГС від 08.12.2022 у справі № 921/542/20</a:t>
          </a:r>
        </a:p>
      </dsp:txBody>
      <dsp:txXfrm>
        <a:off x="0" y="0"/>
        <a:ext cx="4130279" cy="60571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0763"/>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Дія ЗУ «Про тимчасові заходи на період проведення антитерористичної операції» №1669-VII не поширюється на стягнення пені за несвоєчасне повернення процентів за користування кредитом, а поширюється лише на нарахування штрафних санкцій на основну суму заборгованості (тіло кредиту) за кредитними зобов`язаннями.</a:t>
          </a:r>
        </a:p>
      </dsp:txBody>
      <dsp:txXfrm>
        <a:off x="0" y="540763"/>
        <a:ext cx="3438126" cy="345339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532A5CD-ED12-4521-B172-187366941F6A}">
      <dsp:nvSpPr>
        <dsp:cNvPr id="0" name=""/>
        <dsp:cNvSpPr/>
      </dsp:nvSpPr>
      <dsp:spPr>
        <a:xfrm>
          <a:off x="0" y="-7"/>
          <a:ext cx="4248472" cy="4536518"/>
        </a:xfrm>
        <a:prstGeom prst="flowChartAlternateProcess">
          <a:avLst/>
        </a:prstGeom>
        <a:solidFill>
          <a:schemeClr val="tx2">
            <a:lumMod val="25000"/>
            <a:alpha val="44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just" defTabSz="577850" rtl="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Відповідно до частини першої статті 2 ЗУ «Про тимчасові заходи на період проведення антитерористичної операції» №1669-VII забороняється нарахування пені на основну суму заборгованості із зобов`язань за кредитними договорами. </a:t>
          </a:r>
        </a:p>
        <a:p>
          <a:pPr lvl="0" algn="just" defTabSz="577850">
            <a:lnSpc>
              <a:spcPct val="90000"/>
            </a:lnSpc>
            <a:spcBef>
              <a:spcPct val="0"/>
            </a:spcBef>
            <a:spcAft>
              <a:spcPts val="0"/>
            </a:spcAft>
          </a:pP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До зобов`язання за кредитним договором, зокрема, відноситься і зобов`язання зі сплати процентів, що прямо слідує з положень частини першої статті 1048, частини першої статті 1054 та статті 10561 ЦК України. </a:t>
          </a:r>
          <a:r>
            <a:rPr lang="uk-UA" sz="1300" kern="1200" dirty="0" smtClean="0">
              <a:hlinkClick xmlns:r="http://schemas.openxmlformats.org/officeDocument/2006/relationships" r:id="rId1"/>
            </a:rPr>
            <a:t>https://reestr.court.gov.ua/Review/109209968</a:t>
          </a:r>
          <a:r>
            <a:rPr lang="uk-UA" sz="1300" kern="1200" dirty="0" smtClean="0"/>
            <a:t> </a:t>
          </a:r>
          <a:endPar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hlinkClick xmlns:r="http://schemas.openxmlformats.org/officeDocument/2006/relationships" r:id="rId2"/>
          </a:endParaRPr>
        </a:p>
      </dsp:txBody>
      <dsp:txXfrm>
        <a:off x="0" y="-7"/>
        <a:ext cx="4248472" cy="4536518"/>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A20DE31-9AEC-4203-B692-5715756E6C53}">
      <dsp:nvSpPr>
        <dsp:cNvPr id="0" name=""/>
        <dsp:cNvSpPr/>
      </dsp:nvSpPr>
      <dsp:spPr>
        <a:xfrm>
          <a:off x="0" y="351"/>
          <a:ext cx="3729913" cy="719376"/>
        </a:xfrm>
        <a:prstGeom prst="roundRect">
          <a:avLst/>
        </a:prstGeom>
        <a:solidFill>
          <a:schemeClr val="tx2">
            <a:lumMod val="25000"/>
            <a:alpha val="17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КГС ВС від 10.12.2020 у справі № 910/3262/16</a:t>
          </a:r>
          <a:endParaRPr kumimoji="0" lang="uk-UA" sz="1800" b="1" i="0" u="none" strike="noStrike" kern="1200" cap="none" spc="0" normalizeH="0" baseline="0" noProof="0" dirty="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endParaRPr>
        </a:p>
      </dsp:txBody>
      <dsp:txXfrm>
        <a:off x="0" y="351"/>
        <a:ext cx="3729913" cy="719376"/>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91186E1-D2E0-4DE9-9FD1-C23BC272EA6B}">
      <dsp:nvSpPr>
        <dsp:cNvPr id="0" name=""/>
        <dsp:cNvSpPr/>
      </dsp:nvSpPr>
      <dsp:spPr>
        <a:xfrm>
          <a:off x="0" y="0"/>
          <a:ext cx="4130279" cy="605714"/>
        </a:xfrm>
        <a:prstGeom prst="roundRect">
          <a:avLst/>
        </a:prstGeom>
        <a:solidFill>
          <a:schemeClr val="tx2">
            <a:lumMod val="25000"/>
            <a:alpha val="16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ts val="0"/>
            </a:spcAft>
          </a:pPr>
          <a:r>
            <a:rPr kumimoji="0" lang="uk-UA" sz="1800" b="1" i="0" u="none" strike="noStrike" kern="1200" cap="none" spc="0" normalizeH="0" baseline="0" noProof="0" dirty="0" smtClean="0">
              <a:ln>
                <a:noFill/>
              </a:ln>
              <a:solidFill>
                <a:schemeClr val="bg2">
                  <a:lumMod val="20000"/>
                  <a:lumOff val="80000"/>
                </a:schemeClr>
              </a:solidFill>
              <a:effectLst>
                <a:outerShdw blurRad="38100" dist="25400" dir="5400000" algn="tl" rotWithShape="0">
                  <a:srgbClr val="000000">
                    <a:alpha val="43000"/>
                  </a:srgbClr>
                </a:outerShdw>
              </a:effectLst>
              <a:uLnTx/>
              <a:uFillTx/>
              <a:latin typeface="Times New Roman" pitchFamily="18" charset="0"/>
              <a:ea typeface="+mj-ea"/>
              <a:cs typeface="Times New Roman" pitchFamily="18" charset="0"/>
            </a:rPr>
            <a:t>Постанова ОП КГС від 17.02.2023 у справі № 910/23042/16</a:t>
          </a:r>
        </a:p>
      </dsp:txBody>
      <dsp:txXfrm>
        <a:off x="0" y="0"/>
        <a:ext cx="4130279" cy="605714"/>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EF56D4A-9A76-4414-A5F2-8066BE125047}">
      <dsp:nvSpPr>
        <dsp:cNvPr id="0" name=""/>
        <dsp:cNvSpPr/>
      </dsp:nvSpPr>
      <dsp:spPr>
        <a:xfrm>
          <a:off x="0" y="540763"/>
          <a:ext cx="3438126" cy="3453395"/>
        </a:xfrm>
        <a:prstGeom prst="homePlate">
          <a:avLst/>
        </a:prstGeom>
        <a:solidFill>
          <a:schemeClr val="tx2">
            <a:lumMod val="25000"/>
            <a:alpha val="29000"/>
          </a:schemeClr>
        </a:soli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7620" rIns="0" bIns="7620" numCol="1" spcCol="1270" anchor="ctr" anchorCtr="0">
          <a:noAutofit/>
        </a:bodyPr>
        <a:lstStyle/>
        <a:p>
          <a:pPr lvl="0" algn="just" defTabSz="533400" rtl="0">
            <a:lnSpc>
              <a:spcPct val="90000"/>
            </a:lnSpc>
            <a:spcBef>
              <a:spcPct val="0"/>
            </a:spcBef>
            <a:spcAft>
              <a:spcPct val="35000"/>
            </a:spcAft>
          </a:pPr>
          <a:r>
            <a:rPr lang="uk-UA" sz="1200" kern="1200" dirty="0" smtClean="0"/>
            <a:t>	</a:t>
          </a:r>
          <a:r>
            <a:rPr lang="uk-UA" sz="1300" b="1" kern="1200" noProof="0"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КГС ВС вказує про можливість забезпечення позову шляхом накладення арешту одночасно на кошти і на майно відповідача щодо кожного виду майна в межах повної суми позову.</a:t>
          </a:r>
        </a:p>
      </dsp:txBody>
      <dsp:txXfrm>
        <a:off x="0" y="540763"/>
        <a:ext cx="3438126" cy="345339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17" name="Пі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uk-UA" smtClean="0"/>
              <a:t>Зразок підзаголовка</a:t>
            </a:r>
            <a:endParaRPr kumimoji="0" lang="en-US"/>
          </a:p>
        </p:txBody>
      </p:sp>
      <p:sp>
        <p:nvSpPr>
          <p:cNvPr id="30" name="Місце для дати 29"/>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19" name="Місце для нижнього колонтитула 18"/>
          <p:cNvSpPr>
            <a:spLocks noGrp="1"/>
          </p:cNvSpPr>
          <p:nvPr>
            <p:ph type="ftr" sz="quarter" idx="11"/>
          </p:nvPr>
        </p:nvSpPr>
        <p:spPr/>
        <p:txBody>
          <a:bodyPr/>
          <a:lstStyle/>
          <a:p>
            <a:endParaRPr lang="uk-UA"/>
          </a:p>
        </p:txBody>
      </p:sp>
      <p:sp>
        <p:nvSpPr>
          <p:cNvPr id="27" name="Місце для номера слайда 26"/>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914401"/>
            <a:ext cx="2057400" cy="5211763"/>
          </a:xfrm>
        </p:spPr>
        <p:txBody>
          <a:bodyPr vert="eaVert"/>
          <a:lstStyle/>
          <a:p>
            <a:r>
              <a:rPr kumimoji="0" lang="uk-UA" smtClean="0"/>
              <a:t>Зразок заголовка</a:t>
            </a:r>
            <a:endParaRPr kumimoji="0" lang="en-US"/>
          </a:p>
        </p:txBody>
      </p:sp>
      <p:sp>
        <p:nvSpPr>
          <p:cNvPr id="3" name="Місце для вертикального тексту 2"/>
          <p:cNvSpPr>
            <a:spLocks noGrp="1"/>
          </p:cNvSpPr>
          <p:nvPr>
            <p:ph type="body" orient="vert" idx="1"/>
          </p:nvPr>
        </p:nvSpPr>
        <p:spPr>
          <a:xfrm>
            <a:off x="457200" y="914401"/>
            <a:ext cx="6019800" cy="5211763"/>
          </a:xfrm>
        </p:spPr>
        <p:txBody>
          <a:bodyPr vert="eaVert"/>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uk-UA" smtClean="0"/>
              <a:t>Зразок заголовка</a:t>
            </a:r>
            <a:endParaRPr kumimoji="0" lang="en-US"/>
          </a:p>
        </p:txBody>
      </p:sp>
      <p:sp>
        <p:nvSpPr>
          <p:cNvPr id="3" name="Місце для вмісту 2"/>
          <p:cNvSpPr>
            <a:spLocks noGrp="1"/>
          </p:cNvSpPr>
          <p:nvPr>
            <p:ph idx="1"/>
          </p:nvPr>
        </p:nvSpPr>
        <p:spPr/>
        <p:txBody>
          <a:body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дати 3"/>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uk-UA" smtClean="0"/>
              <a:t>Зразок тексту</a:t>
            </a:r>
          </a:p>
        </p:txBody>
      </p:sp>
      <p:sp>
        <p:nvSpPr>
          <p:cNvPr id="4" name="Місце для дати 3"/>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A6C8A768-57F3-4146-822D-25A0703D270B}" type="slidenum">
              <a:rPr lang="uk-UA" smtClean="0"/>
              <a:pPr/>
              <a:t>‹№›</a:t>
            </a:fld>
            <a:endParaRPr lang="uk-U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uk-UA" smtClean="0"/>
              <a:t>Зразок заголовка</a:t>
            </a:r>
            <a:endParaRPr kumimoji="0" lang="en-US"/>
          </a:p>
        </p:txBody>
      </p:sp>
      <p:sp>
        <p:nvSpPr>
          <p:cNvPr id="3" name="Місце для вмісту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4" name="Місце для вмісту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uk-UA" smtClean="0"/>
              <a:t>Зразок заголовка</a:t>
            </a:r>
            <a:endParaRPr kumimoji="0" lang="en-US"/>
          </a:p>
        </p:txBody>
      </p:sp>
      <p:sp>
        <p:nvSpPr>
          <p:cNvPr id="3" name="Місце для тексту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4" name="Місце для тексту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uk-UA" smtClean="0"/>
              <a:t>Зразок тексту</a:t>
            </a:r>
          </a:p>
        </p:txBody>
      </p:sp>
      <p:sp>
        <p:nvSpPr>
          <p:cNvPr id="5" name="Місце для вмісту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6" name="Місце для вмісту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7" name="Місце для дати 6"/>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дати 2"/>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uk-UA" smtClean="0"/>
              <a:t>Зразок заголовка</a:t>
            </a:r>
            <a:endParaRPr kumimoji="0" lang="en-US"/>
          </a:p>
        </p:txBody>
      </p:sp>
      <p:sp>
        <p:nvSpPr>
          <p:cNvPr id="3" name="Місце для тексту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uk-UA" smtClean="0"/>
              <a:t>Зразок тексту</a:t>
            </a:r>
          </a:p>
        </p:txBody>
      </p:sp>
      <p:sp>
        <p:nvSpPr>
          <p:cNvPr id="4" name="Місце для вмісту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uk-UA" smtClean="0"/>
              <a:t>Зразок тексту</a:t>
            </a:r>
          </a:p>
          <a:p>
            <a:pPr lvl="1" eaLnBrk="1" latinLnBrk="0" hangingPunct="1"/>
            <a:r>
              <a:rPr lang="uk-UA" smtClean="0"/>
              <a:t>Другий рівень</a:t>
            </a:r>
          </a:p>
          <a:p>
            <a:pPr lvl="2" eaLnBrk="1" latinLnBrk="0" hangingPunct="1"/>
            <a:r>
              <a:rPr lang="uk-UA" smtClean="0"/>
              <a:t>Третій рівень</a:t>
            </a:r>
          </a:p>
          <a:p>
            <a:pPr lvl="3" eaLnBrk="1" latinLnBrk="0" hangingPunct="1"/>
            <a:r>
              <a:rPr lang="uk-UA" smtClean="0"/>
              <a:t>Четвертий рівень</a:t>
            </a:r>
          </a:p>
          <a:p>
            <a:pPr lvl="4" eaLnBrk="1" latinLnBrk="0" hangingPunct="1"/>
            <a:r>
              <a:rPr lang="uk-UA" smtClean="0"/>
              <a:t>П'ятий рівень</a:t>
            </a:r>
            <a:endParaRPr kumimoji="0" lang="en-US"/>
          </a:p>
        </p:txBody>
      </p:sp>
      <p:sp>
        <p:nvSpPr>
          <p:cNvPr id="5" name="Місце для дати 4"/>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A6C8A768-57F3-4146-822D-25A0703D270B}" type="slidenum">
              <a:rPr lang="uk-UA" smtClean="0"/>
              <a:pPr/>
              <a:t>‹№›</a:t>
            </a:fld>
            <a:endParaRPr lang="uk-U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Зображення з підписом">
    <p:spTree>
      <p:nvGrpSpPr>
        <p:cNvPr id="1" name=""/>
        <p:cNvGrpSpPr/>
        <p:nvPr/>
      </p:nvGrpSpPr>
      <p:grpSpPr>
        <a:xfrm>
          <a:off x="0" y="0"/>
          <a:ext cx="0" cy="0"/>
          <a:chOff x="0" y="0"/>
          <a:chExt cx="0" cy="0"/>
        </a:xfrm>
      </p:grpSpPr>
      <p:sp>
        <p:nvSpPr>
          <p:cNvPr id="9" name="Прямокутник з одним вирізаним округленим кут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кутний трикут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uk-UA" smtClean="0"/>
              <a:t>Зразок заголовка</a:t>
            </a:r>
            <a:endParaRPr kumimoji="0" lang="en-US"/>
          </a:p>
        </p:txBody>
      </p:sp>
      <p:sp>
        <p:nvSpPr>
          <p:cNvPr id="4" name="Місце для тексту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uk-UA" smtClean="0"/>
              <a:t>Зразок тексту</a:t>
            </a:r>
          </a:p>
        </p:txBody>
      </p:sp>
      <p:sp>
        <p:nvSpPr>
          <p:cNvPr id="5" name="Місце для дати 4"/>
          <p:cNvSpPr>
            <a:spLocks noGrp="1"/>
          </p:cNvSpPr>
          <p:nvPr>
            <p:ph type="dt" sz="half" idx="10"/>
          </p:nvPr>
        </p:nvSpPr>
        <p:spPr/>
        <p:txBody>
          <a:bodyPr/>
          <a:lstStyle/>
          <a:p>
            <a:fld id="{323F3E26-BE0A-424A-947F-C108B595D07D}" type="datetimeFigureOut">
              <a:rPr lang="uk-UA" smtClean="0"/>
              <a:pPr/>
              <a:t>17.05.2023</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a:xfrm>
            <a:off x="8077200" y="6356350"/>
            <a:ext cx="609600" cy="365125"/>
          </a:xfrm>
        </p:spPr>
        <p:txBody>
          <a:bodyPr/>
          <a:lstStyle/>
          <a:p>
            <a:fld id="{A6C8A768-57F3-4146-822D-25A0703D270B}" type="slidenum">
              <a:rPr lang="uk-UA" smtClean="0"/>
              <a:pPr/>
              <a:t>‹№›</a:t>
            </a:fld>
            <a:endParaRPr lang="uk-UA"/>
          </a:p>
        </p:txBody>
      </p:sp>
      <p:sp>
        <p:nvSpPr>
          <p:cNvPr id="3" name="Місце для зображення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uk-UA" smtClean="0"/>
              <a:t>Клацніть піктограму, щоб додати зображення</a:t>
            </a:r>
            <a:endParaRPr kumimoji="0" lang="en-US" dirty="0"/>
          </a:p>
        </p:txBody>
      </p:sp>
      <p:sp>
        <p:nvSpPr>
          <p:cNvPr id="10" name="Поліліні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іліні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іліні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іліні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Місце для заголовка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uk-UA" smtClean="0"/>
              <a:t>Зразок заголовка</a:t>
            </a:r>
            <a:endParaRPr kumimoji="0" lang="en-US"/>
          </a:p>
        </p:txBody>
      </p:sp>
      <p:sp>
        <p:nvSpPr>
          <p:cNvPr id="30" name="Місце для тексту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uk-UA" smtClean="0"/>
              <a:t>Зразок тексту</a:t>
            </a:r>
          </a:p>
          <a:p>
            <a:pPr lvl="1" eaLnBrk="1" latinLnBrk="0" hangingPunct="1"/>
            <a:r>
              <a:rPr kumimoji="0" lang="uk-UA" smtClean="0"/>
              <a:t>Другий рівень</a:t>
            </a:r>
          </a:p>
          <a:p>
            <a:pPr lvl="2" eaLnBrk="1" latinLnBrk="0" hangingPunct="1"/>
            <a:r>
              <a:rPr kumimoji="0" lang="uk-UA" smtClean="0"/>
              <a:t>Третій рівень</a:t>
            </a:r>
          </a:p>
          <a:p>
            <a:pPr lvl="3" eaLnBrk="1" latinLnBrk="0" hangingPunct="1"/>
            <a:r>
              <a:rPr kumimoji="0" lang="uk-UA" smtClean="0"/>
              <a:t>Четвертий рівень</a:t>
            </a:r>
          </a:p>
          <a:p>
            <a:pPr lvl="4" eaLnBrk="1" latinLnBrk="0" hangingPunct="1"/>
            <a:r>
              <a:rPr kumimoji="0" lang="uk-UA" smtClean="0"/>
              <a:t>П'ятий рівень</a:t>
            </a:r>
            <a:endParaRPr kumimoji="0" lang="en-US"/>
          </a:p>
        </p:txBody>
      </p:sp>
      <p:sp>
        <p:nvSpPr>
          <p:cNvPr id="10" name="Місце для дати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23F3E26-BE0A-424A-947F-C108B595D07D}" type="datetimeFigureOut">
              <a:rPr lang="uk-UA" smtClean="0"/>
              <a:pPr/>
              <a:t>17.05.2023</a:t>
            </a:fld>
            <a:endParaRPr lang="uk-UA"/>
          </a:p>
        </p:txBody>
      </p:sp>
      <p:sp>
        <p:nvSpPr>
          <p:cNvPr id="22" name="Місце для нижнього колонтитула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uk-UA"/>
          </a:p>
        </p:txBody>
      </p:sp>
      <p:sp>
        <p:nvSpPr>
          <p:cNvPr id="18" name="Місце для номера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6C8A768-57F3-4146-822D-25A0703D270B}" type="slidenum">
              <a:rPr lang="uk-UA" smtClean="0"/>
              <a:pPr/>
              <a:t>‹№›</a:t>
            </a:fld>
            <a:endParaRPr lang="uk-UA"/>
          </a:p>
        </p:txBody>
      </p:sp>
      <p:grpSp>
        <p:nvGrpSpPr>
          <p:cNvPr id="2" name="Групувати 1"/>
          <p:cNvGrpSpPr/>
          <p:nvPr/>
        </p:nvGrpSpPr>
        <p:grpSpPr>
          <a:xfrm>
            <a:off x="-19017" y="202408"/>
            <a:ext cx="9180548" cy="649224"/>
            <a:chOff x="-19045" y="216550"/>
            <a:chExt cx="9180548" cy="649224"/>
          </a:xfrm>
        </p:grpSpPr>
        <p:sp>
          <p:nvSpPr>
            <p:cNvPr id="12" name="Поліліні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іліні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18" Type="http://schemas.openxmlformats.org/officeDocument/2006/relationships/diagramLayout" Target="../diagrams/layout4.xml"/><Relationship Id="rId3" Type="http://schemas.openxmlformats.org/officeDocument/2006/relationships/diagramLayout" Target="../diagrams/layout1.xml"/><Relationship Id="rId21" Type="http://schemas.microsoft.com/office/2007/relationships/diagramDrawing" Target="../diagrams/drawing4.xml"/><Relationship Id="rId7" Type="http://schemas.openxmlformats.org/officeDocument/2006/relationships/diagramData" Target="../diagrams/data2.xml"/><Relationship Id="rId12" Type="http://schemas.openxmlformats.org/officeDocument/2006/relationships/diagramData" Target="../diagrams/data3.xml"/><Relationship Id="rId17" Type="http://schemas.openxmlformats.org/officeDocument/2006/relationships/diagramData" Target="../diagrams/data4.xml"/><Relationship Id="rId2" Type="http://schemas.openxmlformats.org/officeDocument/2006/relationships/diagramData" Target="../diagrams/data1.xml"/><Relationship Id="rId16" Type="http://schemas.microsoft.com/office/2007/relationships/diagramDrawing" Target="../diagrams/drawing3.xml"/><Relationship Id="rId20" Type="http://schemas.openxmlformats.org/officeDocument/2006/relationships/diagramColors" Target="../diagrams/colors4.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19" Type="http://schemas.openxmlformats.org/officeDocument/2006/relationships/diagramQuickStyle" Target="../diagrams/quickStyle4.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1.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8" Type="http://schemas.openxmlformats.org/officeDocument/2006/relationships/diagramLayout" Target="../diagrams/layout10.xml"/><Relationship Id="rId13" Type="http://schemas.openxmlformats.org/officeDocument/2006/relationships/diagramLayout" Target="../diagrams/layout11.xml"/><Relationship Id="rId18" Type="http://schemas.openxmlformats.org/officeDocument/2006/relationships/diagramLayout" Target="../diagrams/layout12.xml"/><Relationship Id="rId3" Type="http://schemas.openxmlformats.org/officeDocument/2006/relationships/diagramLayout" Target="../diagrams/layout9.xml"/><Relationship Id="rId21" Type="http://schemas.microsoft.com/office/2007/relationships/diagramDrawing" Target="../diagrams/drawing12.xml"/><Relationship Id="rId7" Type="http://schemas.openxmlformats.org/officeDocument/2006/relationships/diagramData" Target="../diagrams/data10.xml"/><Relationship Id="rId12" Type="http://schemas.openxmlformats.org/officeDocument/2006/relationships/diagramData" Target="../diagrams/data11.xml"/><Relationship Id="rId17" Type="http://schemas.openxmlformats.org/officeDocument/2006/relationships/diagramData" Target="../diagrams/data12.xml"/><Relationship Id="rId2" Type="http://schemas.openxmlformats.org/officeDocument/2006/relationships/diagramData" Target="../diagrams/data9.xml"/><Relationship Id="rId16" Type="http://schemas.microsoft.com/office/2007/relationships/diagramDrawing" Target="../diagrams/drawing11.xml"/><Relationship Id="rId20" Type="http://schemas.openxmlformats.org/officeDocument/2006/relationships/diagramColors" Target="../diagrams/colors12.xml"/><Relationship Id="rId1" Type="http://schemas.openxmlformats.org/officeDocument/2006/relationships/slideLayout" Target="../slideLayouts/slideLayout1.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5" Type="http://schemas.openxmlformats.org/officeDocument/2006/relationships/diagramColors" Target="../diagrams/colors11.xml"/><Relationship Id="rId10" Type="http://schemas.openxmlformats.org/officeDocument/2006/relationships/diagramColors" Target="../diagrams/colors10.xml"/><Relationship Id="rId19" Type="http://schemas.openxmlformats.org/officeDocument/2006/relationships/diagramQuickStyle" Target="../diagrams/quickStyle12.xml"/><Relationship Id="rId4" Type="http://schemas.openxmlformats.org/officeDocument/2006/relationships/diagramQuickStyle" Target="../diagrams/quickStyle9.xml"/><Relationship Id="rId9" Type="http://schemas.openxmlformats.org/officeDocument/2006/relationships/diagramQuickStyle" Target="../diagrams/quickStyle10.xml"/><Relationship Id="rId14" Type="http://schemas.openxmlformats.org/officeDocument/2006/relationships/diagramQuickStyle" Target="../diagrams/quickStyle11.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14.xml"/><Relationship Id="rId13" Type="http://schemas.openxmlformats.org/officeDocument/2006/relationships/diagramLayout" Target="../diagrams/layout15.xml"/><Relationship Id="rId18" Type="http://schemas.openxmlformats.org/officeDocument/2006/relationships/diagramLayout" Target="../diagrams/layout16.xml"/><Relationship Id="rId3" Type="http://schemas.openxmlformats.org/officeDocument/2006/relationships/diagramLayout" Target="../diagrams/layout13.xml"/><Relationship Id="rId21" Type="http://schemas.microsoft.com/office/2007/relationships/diagramDrawing" Target="../diagrams/drawing16.xml"/><Relationship Id="rId7" Type="http://schemas.openxmlformats.org/officeDocument/2006/relationships/diagramData" Target="../diagrams/data14.xml"/><Relationship Id="rId12" Type="http://schemas.openxmlformats.org/officeDocument/2006/relationships/diagramData" Target="../diagrams/data15.xml"/><Relationship Id="rId17" Type="http://schemas.openxmlformats.org/officeDocument/2006/relationships/diagramData" Target="../diagrams/data16.xml"/><Relationship Id="rId2" Type="http://schemas.openxmlformats.org/officeDocument/2006/relationships/diagramData" Target="../diagrams/data13.xml"/><Relationship Id="rId16" Type="http://schemas.microsoft.com/office/2007/relationships/diagramDrawing" Target="../diagrams/drawing15.xml"/><Relationship Id="rId20" Type="http://schemas.openxmlformats.org/officeDocument/2006/relationships/diagramColors" Target="../diagrams/colors16.xml"/><Relationship Id="rId1" Type="http://schemas.openxmlformats.org/officeDocument/2006/relationships/slideLayout" Target="../slideLayouts/slideLayout1.xml"/><Relationship Id="rId6" Type="http://schemas.microsoft.com/office/2007/relationships/diagramDrawing" Target="../diagrams/drawing13.xml"/><Relationship Id="rId11" Type="http://schemas.microsoft.com/office/2007/relationships/diagramDrawing" Target="../diagrams/drawing14.xml"/><Relationship Id="rId5" Type="http://schemas.openxmlformats.org/officeDocument/2006/relationships/diagramColors" Target="../diagrams/colors13.xml"/><Relationship Id="rId15" Type="http://schemas.openxmlformats.org/officeDocument/2006/relationships/diagramColors" Target="../diagrams/colors15.xml"/><Relationship Id="rId10" Type="http://schemas.openxmlformats.org/officeDocument/2006/relationships/diagramColors" Target="../diagrams/colors14.xml"/><Relationship Id="rId19" Type="http://schemas.openxmlformats.org/officeDocument/2006/relationships/diagramQuickStyle" Target="../diagrams/quickStyle16.xml"/><Relationship Id="rId4" Type="http://schemas.openxmlformats.org/officeDocument/2006/relationships/diagramQuickStyle" Target="../diagrams/quickStyle13.xml"/><Relationship Id="rId9" Type="http://schemas.openxmlformats.org/officeDocument/2006/relationships/diagramQuickStyle" Target="../diagrams/quickStyle14.xml"/><Relationship Id="rId14" Type="http://schemas.openxmlformats.org/officeDocument/2006/relationships/diagramQuickStyle" Target="../diagrams/quickStyle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3400" y="1371600"/>
            <a:ext cx="7851648" cy="3857600"/>
          </a:xfrm>
        </p:spPr>
        <p:txBody>
          <a:bodyPr>
            <a:noAutofit/>
          </a:bodyPr>
          <a:lstStyle/>
          <a:p>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
            </a:r>
            <a:br>
              <a:rPr lang="uk-UA" sz="3000" dirty="0" smtClean="0"/>
            </a:br>
            <a:r>
              <a:rPr lang="uk-UA" sz="3000" dirty="0" smtClean="0"/>
              <a:t>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a:t>
            </a:r>
            <a:br>
              <a:rPr lang="uk-UA" sz="3000" dirty="0" smtClean="0"/>
            </a:br>
            <a:r>
              <a:rPr lang="uk-UA" sz="3000" dirty="0" smtClean="0"/>
              <a:t>2023</a:t>
            </a:r>
            <a:br>
              <a:rPr lang="uk-UA" sz="3000" dirty="0" smtClean="0"/>
            </a:br>
            <a:r>
              <a:rPr lang="uk-UA" sz="2000" dirty="0" smtClean="0">
                <a:solidFill>
                  <a:schemeClr val="tx2">
                    <a:lumMod val="25000"/>
                  </a:schemeClr>
                </a:solidFill>
              </a:rPr>
              <a:t> </a:t>
            </a:r>
            <a:r>
              <a:rPr lang="uk-UA" sz="1400" dirty="0" smtClean="0"/>
              <a:t>Відділ аналітичної роботи та узагальнення судової практики</a:t>
            </a:r>
            <a:r>
              <a:rPr lang="uk-UA" sz="1400" dirty="0" smtClean="0">
                <a:solidFill>
                  <a:schemeClr val="tx2">
                    <a:lumMod val="25000"/>
                  </a:schemeClr>
                </a:solidFill>
              </a:rPr>
              <a:t> </a:t>
            </a:r>
            <a:r>
              <a:rPr lang="uk-UA" sz="2000" dirty="0" smtClean="0">
                <a:solidFill>
                  <a:schemeClr val="tx2">
                    <a:lumMod val="25000"/>
                  </a:schemeClr>
                </a:solidFill>
              </a:rPr>
              <a:t/>
            </a:r>
            <a:br>
              <a:rPr lang="uk-UA" sz="2000" dirty="0" smtClean="0">
                <a:solidFill>
                  <a:schemeClr val="tx2">
                    <a:lumMod val="25000"/>
                  </a:schemeClr>
                </a:solidFill>
              </a:rPr>
            </a:br>
            <a:endParaRPr lang="uk-UA" sz="2000" dirty="0">
              <a:solidFill>
                <a:schemeClr val="tx2">
                  <a:lumMod val="25000"/>
                </a:schemeClr>
              </a:solidFill>
            </a:endParaRPr>
          </a:p>
        </p:txBody>
      </p:sp>
    </p:spTree>
    <p:extLst>
      <p:ext uri="{BB962C8B-B14F-4D97-AF65-F5344CB8AC3E}">
        <p14:creationId xmlns="" xmlns:p14="http://schemas.microsoft.com/office/powerpoint/2010/main" val="1984497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застосування абзацу шостого пункту 5 розділу "Прикінцеві та перехідні положення" </a:t>
            </a:r>
            <a:r>
              <a:rPr lang="uk-UA" sz="14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КУзПБ</a:t>
            </a: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a:t>
            </a:r>
            <a:r>
              <a:rPr lang="uk-UA" sz="1400" b="1" dirty="0" err="1"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шолшові</a:t>
            </a:r>
            <a:r>
              <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 вимоги кредитора щодо пені за зобов`язаннями, які виникли з кредиту в іноземній валюті, забезпеченого іпотекою, підтвердженої судовим рішенням, яке набрало законної сили</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844824"/>
          <a:ext cx="344149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24847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стягнення пені за несвоєчасне повернення процентів за користування кредитом, відповідач (залізниця) перебуває в зоні АТО</a:t>
            </a: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844824"/>
          <a:ext cx="344149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24847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412776"/>
          <a:ext cx="4130279" cy="648072"/>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забезпечення позову, накладення арешту і на майно, і на кошти відповідача в межах суми позову стосовно кожного виду майна окремо</a:t>
            </a: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1844824"/>
          <a:ext cx="3441499" cy="4536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211960" y="2060848"/>
          <a:ext cx="4248472"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340768"/>
          <a:ext cx="4130279" cy="720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Заголовок 1"/>
          <p:cNvSpPr txBox="1">
            <a:spLocks/>
          </p:cNvSpPr>
          <p:nvPr/>
        </p:nvSpPr>
        <p:spPr>
          <a:xfrm>
            <a:off x="614363" y="1196752"/>
            <a:ext cx="7702054" cy="1368152"/>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rPr>
              <a:t>Щодо відшкодування судових витрат у випадку відмови позивача від позову </a:t>
            </a:r>
            <a:endParaRPr lang="uk-UA" sz="14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cs typeface="Times New Roman" pitchFamily="18" charset="0"/>
            </a:endParaRPr>
          </a:p>
          <a:p>
            <a:pPr lvl="0" algn="ctr">
              <a:spcBef>
                <a:spcPct val="0"/>
              </a:spcBef>
            </a:pPr>
            <a:endPar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r>
              <a:rPr lang="uk-UA" sz="16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t>
            </a:r>
            <a: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t/>
            </a:r>
            <a:br>
              <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rPr>
            </a:b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a:p>
            <a:pPr lvl="0" algn="ctr">
              <a:spcBef>
                <a:spcPct val="0"/>
              </a:spcBef>
            </a:pPr>
            <a:endParaRPr lang="uk-UA" sz="2000" b="1" dirty="0" smtClean="0">
              <a:solidFill>
                <a:schemeClr val="bg2">
                  <a:lumMod val="20000"/>
                  <a:lumOff val="80000"/>
                </a:schemeClr>
              </a:solidFill>
              <a:effectLst>
                <a:outerShdw blurRad="38100" dist="25400" dir="5400000" algn="tl" rotWithShape="0">
                  <a:srgbClr val="000000">
                    <a:alpha val="43000"/>
                  </a:srgbClr>
                </a:outerShdw>
              </a:effectLst>
              <a:latin typeface="Times New Roman" pitchFamily="18" charset="0"/>
              <a:ea typeface="+mj-ea"/>
              <a:cs typeface="Times New Roman" pitchFamily="18" charset="0"/>
            </a:endParaRPr>
          </a:p>
        </p:txBody>
      </p:sp>
      <p:graphicFrame>
        <p:nvGraphicFramePr>
          <p:cNvPr id="14" name="Місце для вмісту 10"/>
          <p:cNvGraphicFramePr>
            <a:graphicFrameLocks/>
          </p:cNvGraphicFramePr>
          <p:nvPr>
            <p:extLst>
              <p:ext uri="{D42A27DB-BD31-4B8C-83A1-F6EECF244321}">
                <p14:modId xmlns="" xmlns:p14="http://schemas.microsoft.com/office/powerpoint/2010/main" val="491763464"/>
              </p:ext>
            </p:extLst>
          </p:nvPr>
        </p:nvGraphicFramePr>
        <p:xfrm>
          <a:off x="554437" y="2060848"/>
          <a:ext cx="3225475" cy="43204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5" name="Місце для вмісту 11"/>
          <p:cNvGraphicFramePr>
            <a:graphicFrameLocks/>
          </p:cNvGraphicFramePr>
          <p:nvPr>
            <p:extLst>
              <p:ext uri="{D42A27DB-BD31-4B8C-83A1-F6EECF244321}">
                <p14:modId xmlns="" xmlns:p14="http://schemas.microsoft.com/office/powerpoint/2010/main" val="4219268099"/>
              </p:ext>
            </p:extLst>
          </p:nvPr>
        </p:nvGraphicFramePr>
        <p:xfrm>
          <a:off x="4067944" y="2060848"/>
          <a:ext cx="4392488" cy="45365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6" name="Схема 15"/>
          <p:cNvGraphicFramePr/>
          <p:nvPr>
            <p:extLst>
              <p:ext uri="{D42A27DB-BD31-4B8C-83A1-F6EECF244321}">
                <p14:modId xmlns="" xmlns:p14="http://schemas.microsoft.com/office/powerpoint/2010/main" val="1550189413"/>
              </p:ext>
            </p:extLst>
          </p:nvPr>
        </p:nvGraphicFramePr>
        <p:xfrm>
          <a:off x="545622" y="1340768"/>
          <a:ext cx="3729913" cy="72008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7" name="Схема 16"/>
          <p:cNvGraphicFramePr/>
          <p:nvPr>
            <p:extLst>
              <p:ext uri="{D42A27DB-BD31-4B8C-83A1-F6EECF244321}">
                <p14:modId xmlns="" xmlns:p14="http://schemas.microsoft.com/office/powerpoint/2010/main" val="1070022202"/>
              </p:ext>
            </p:extLst>
          </p:nvPr>
        </p:nvGraphicFramePr>
        <p:xfrm>
          <a:off x="4656534" y="1340768"/>
          <a:ext cx="4130279" cy="720080"/>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ік">
  <a:themeElements>
    <a:clrScheme name="Поті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і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і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978</TotalTime>
  <Words>179</Words>
  <Application>Microsoft Office PowerPoint</Application>
  <PresentationFormat>Екран (4:3)</PresentationFormat>
  <Paragraphs>55</Paragraphs>
  <Slides>5</Slides>
  <Notes>0</Notes>
  <HiddenSlides>0</HiddenSlides>
  <MMClips>0</MMClips>
  <ScaleCrop>false</ScaleCrop>
  <HeadingPairs>
    <vt:vector size="4" baseType="variant">
      <vt:variant>
        <vt:lpstr>Тема</vt:lpstr>
      </vt:variant>
      <vt:variant>
        <vt:i4>1</vt:i4>
      </vt:variant>
      <vt:variant>
        <vt:lpstr>Заголовки слайдів</vt:lpstr>
      </vt:variant>
      <vt:variant>
        <vt:i4>5</vt:i4>
      </vt:variant>
    </vt:vector>
  </HeadingPairs>
  <TitlesOfParts>
    <vt:vector size="6" baseType="lpstr">
      <vt:lpstr>Потік</vt:lpstr>
      <vt:lpstr>     Відступлення Верховного Суду у складі суддів об`єднаної палати та палат Касаційного господарського суду від правових висновків  Верховного Суду у господарських справах 2023  Відділ аналітичної роботи та узагальнення судової практики  </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Відступлення Верховного Суду у складі суддів об`єднаної палати Касаційного господарського суду від правових висновків  Верховного Суду у господарських справах</dc:title>
  <dc:creator>user4</dc:creator>
  <cp:lastModifiedBy>user4</cp:lastModifiedBy>
  <cp:revision>158</cp:revision>
  <dcterms:created xsi:type="dcterms:W3CDTF">2020-02-14T13:33:55Z</dcterms:created>
  <dcterms:modified xsi:type="dcterms:W3CDTF">2023-05-17T06:26:30Z</dcterms:modified>
</cp:coreProperties>
</file>