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1" r:id="rId3"/>
    <p:sldId id="273" r:id="rId4"/>
    <p:sldId id="272" r:id="rId5"/>
    <p:sldId id="274"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42" d="100"/>
          <a:sy n="142" d="100"/>
        </p:scale>
        <p:origin x="-744"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395144"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0364667"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8603622"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209968"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395144"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0364667"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8603622"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20996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Грошові вимоги забезпеченого кредитора в частині пені визнаються судом як такі, що стягнуті на підставі рішення суду, яке набрало законної сили та є обов`язковим до виконання відповідно до статті 129-1 Конституції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1529E3A-0CE3-465A-B0FA-23CD032B8110}" type="presOf" srcId="{4BC3F7BD-86BF-47FB-9DB0-44B4694B5F1C}" destId="{3EF56D4A-9A76-4414-A5F2-8066BE125047}" srcOrd="0" destOrd="0" presId="urn:microsoft.com/office/officeart/2005/8/layout/lProcess3"/>
    <dgm:cxn modelId="{C13FE38D-C308-43B3-A782-331DA29F5441}" type="presOf" srcId="{7A615780-D022-4AFF-8D48-AB7A7B171E5F}" destId="{548A3B55-16F6-480F-B82A-08DB5D3007E9}" srcOrd="0" destOrd="0" presId="urn:microsoft.com/office/officeart/2005/8/layout/lProcess3"/>
    <dgm:cxn modelId="{A200BE57-1563-4988-87A4-C8AA1B28F189}" type="presParOf" srcId="{548A3B55-16F6-480F-B82A-08DB5D3007E9}" destId="{A3C4AD7B-2E3E-44E9-8180-719FA0B03778}" srcOrd="0" destOrd="0" presId="urn:microsoft.com/office/officeart/2005/8/layout/lProcess3"/>
    <dgm:cxn modelId="{3B9903A3-9CCE-4CAE-89E0-C2E04854F30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накладення арешту як на кошти, так і на майно Відповідача, причому окремо на те, і на інше - у повній сумі спору (по 23 238 041,19 грн.), матиме наслідком подвійне забезпечення позовних вимог (і за рахунок коштів, і за рахунок майна), що також суперечить вимогам закону стосовно співмірності заходів забезпечення позову із заявленими позовними вимогами.</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умови неможливості встановити достатність чи недостатність грошових коштів, що належать Відповідачу і знаходяться на всіх його рахунках в усіх банківських або інших фінансово-кредитних установах, для задоволення вимог про стягнення 23 238 041,19 грн. доцільно було накласти арешт на майно Відповідача саме у межах суми, яка була б достатньою для такого стягнення у випадку недостатності арештованих грошових коштів, тобто лише в межах різниці між сумами ціни позову та арештованих грошових коштів.  </a:t>
          </a:r>
          <a:r>
            <a:rPr lang="uk-UA" sz="1300" kern="1200" dirty="0" err="1" smtClean="0">
              <a:hlinkClick xmlns:r="http://schemas.openxmlformats.org/officeDocument/2006/relationships" r:id="rId1"/>
            </a:rPr>
            <a:t>ttps</a:t>
          </a:r>
          <a:r>
            <a:rPr lang="uk-UA" sz="1300" kern="1200" dirty="0" smtClean="0">
              <a:hlinkClick xmlns:r="http://schemas.openxmlformats.org/officeDocument/2006/relationships" r:id="rId1"/>
            </a:rPr>
            <a:t>://reestr.court.gov.ua/Review/109395144</a:t>
          </a:r>
          <a:r>
            <a:rPr lang="uk-UA" sz="1300" kern="1200" dirty="0" smtClean="0"/>
            <a:t> </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BFD1106-A495-44E1-818C-71EC7C9007B9}" type="presOf" srcId="{109A425D-96BE-4C4C-B32F-69B188308839}" destId="{4532A5CD-ED12-4521-B172-187366941F6A}" srcOrd="0" destOrd="0" presId="urn:microsoft.com/office/officeart/2005/8/layout/cycle2"/>
    <dgm:cxn modelId="{8C82A56F-71AC-4E95-BAB2-B5263EE8E1E7}" type="presOf" srcId="{2626830C-0EB7-49A5-8B47-6224EDCCDD67}" destId="{77B318FB-71D7-41D0-AA84-1F15136221FC}" srcOrd="0" destOrd="0" presId="urn:microsoft.com/office/officeart/2005/8/layout/cycle2"/>
    <dgm:cxn modelId="{29B7240D-E012-49E9-87F0-D8CEF05F6CB2}"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05.08.2022 зі справи № 905/447/22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3049CB6-4331-40AE-ADBA-5F50DEB7F84F}" type="presOf" srcId="{2A52989D-F7FB-4581-A78D-5AA2820D8337}" destId="{D3023C26-3E73-4E84-8F9D-13921BA3731C}" srcOrd="0" destOrd="0" presId="urn:microsoft.com/office/officeart/2005/8/layout/vList2"/>
    <dgm:cxn modelId="{F1ECDC9B-816F-4A21-A04A-D6EEBBDB1CC6}" type="presOf" srcId="{7D6ACE49-2C7D-4B55-8258-8FF78D2D3F87}" destId="{7A20DE31-9AEC-4203-B692-5715756E6C53}" srcOrd="0" destOrd="0" presId="urn:microsoft.com/office/officeart/2005/8/layout/vList2"/>
    <dgm:cxn modelId="{45D7275C-3B04-4D70-AE9C-A8ADF533AA7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03.03.2023 у справі №905/448/22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0DCAE695-CC0F-4640-AC21-8A89AD2879E5}" type="presOf" srcId="{24E5C34E-DA21-45B9-B55D-F89D03FA1B3A}" destId="{3C8EE393-9385-4B7F-8750-BF622842E9AB}" srcOrd="0" destOrd="0" presId="urn:microsoft.com/office/officeart/2005/8/layout/vList2"/>
    <dgm:cxn modelId="{39EF491F-D5EE-4F9E-A2AE-69844D19D334}" type="presOf" srcId="{CEC9EB15-5746-4F36-8AFD-EACA623DA04B}" destId="{491186E1-D2E0-4DE9-9FD1-C23BC272EA6B}" srcOrd="0" destOrd="0" presId="urn:microsoft.com/office/officeart/2005/8/layout/vList2"/>
    <dgm:cxn modelId="{14118CC3-D4B6-4243-9259-B5580A6EFD2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вказує, що ч.3 ст.130 ГПК України передбачає можливість стягнення з позивача у разі його відмови від позову понесених відповідачем витрат згідно з поданою щодо цього питання заявою. Водночас у цьому випадку йдеться саме про витрати, пов`язані з розглядом справи, а не про судовий збір, розподіл якого визначений в частині першій та другій названої статті.</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D5DA161-68A0-4056-8799-C4EC67D4A9DE}" type="presOf" srcId="{7A615780-D022-4AFF-8D48-AB7A7B171E5F}" destId="{548A3B55-16F6-480F-B82A-08DB5D3007E9}" srcOrd="0" destOrd="0" presId="urn:microsoft.com/office/officeart/2005/8/layout/lProcess3"/>
    <dgm:cxn modelId="{B086DD4D-4272-4109-96BB-8F3F4D555B65}" type="presOf" srcId="{4BC3F7BD-86BF-47FB-9DB0-44B4694B5F1C}" destId="{3EF56D4A-9A76-4414-A5F2-8066BE125047}" srcOrd="0" destOrd="0" presId="urn:microsoft.com/office/officeart/2005/8/layout/lProcess3"/>
    <dgm:cxn modelId="{0374E0C0-C719-4842-87AA-D459A4CD7674}" type="presParOf" srcId="{548A3B55-16F6-480F-B82A-08DB5D3007E9}" destId="{A3C4AD7B-2E3E-44E9-8180-719FA0B03778}" srcOrd="0" destOrd="0" presId="urn:microsoft.com/office/officeart/2005/8/layout/lProcess3"/>
    <dgm:cxn modelId="{A2DA79C3-630B-4554-AFB8-90A71202C50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Проаналізувавши положення ст.130 ГПК, Закон України "Про судовий збір", ОП КГС дійшла висновку, що у випадку відмови позивача від позову і закриття провадження у справі на підставі п.4 ч.1 ст.231 ГПК України у відповідача згідно з першим реченням ч.3 ст.130 ГПК України виникає право на відшкодування йому за рахунок позивача понесених витрат, до яких належить і судовий збір, і витрати, пов`язані з розглядом справи.</a:t>
          </a:r>
        </a:p>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https://reestr.court.gov.ua/Review/110364667</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16CA3F4-0AEA-422E-B0BE-1B72E1E1FDB5}" type="presOf" srcId="{2626830C-0EB7-49A5-8B47-6224EDCCDD67}" destId="{77B318FB-71D7-41D0-AA84-1F15136221FC}" srcOrd="0" destOrd="0" presId="urn:microsoft.com/office/officeart/2005/8/layout/cycle2"/>
    <dgm:cxn modelId="{14136171-C03C-4D7C-859A-5CBE0D4534A6}" type="presOf" srcId="{109A425D-96BE-4C4C-B32F-69B188308839}" destId="{4532A5CD-ED12-4521-B172-187366941F6A}" srcOrd="0" destOrd="0" presId="urn:microsoft.com/office/officeart/2005/8/layout/cycle2"/>
    <dgm:cxn modelId="{6EB4E279-9DF0-451E-8DFE-EBBB8CD143F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14.09.2021 у справі №910/13084/18</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NeighborX="1768" custLinFactNeighborY="-19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A864108-CE5C-429A-A332-740AF0DD9428}" type="presOf" srcId="{2A52989D-F7FB-4581-A78D-5AA2820D8337}" destId="{D3023C26-3E73-4E84-8F9D-13921BA3731C}" srcOrd="0" destOrd="0" presId="urn:microsoft.com/office/officeart/2005/8/layout/vList2"/>
    <dgm:cxn modelId="{615B9878-730F-476D-A95B-EFC9B9A42499}" type="presOf" srcId="{7D6ACE49-2C7D-4B55-8258-8FF78D2D3F87}" destId="{7A20DE31-9AEC-4203-B692-5715756E6C53}" srcOrd="0" destOrd="0" presId="urn:microsoft.com/office/officeart/2005/8/layout/vList2"/>
    <dgm:cxn modelId="{17A16ABF-2CC9-4C8C-B0CD-B42965CF6037}"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13.04.2023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№904/1478/19</a:t>
          </a:r>
          <a:endPar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98DC73F-6783-48F3-A992-2F6920A5BBB6}" type="presOf" srcId="{CEC9EB15-5746-4F36-8AFD-EACA623DA04B}" destId="{491186E1-D2E0-4DE9-9FD1-C23BC272EA6B}" srcOrd="0" destOrd="0" presId="urn:microsoft.com/office/officeart/2005/8/layout/vList2"/>
    <dgm:cxn modelId="{23DB8053-8CE4-4576-8F17-17B9FECA8F14}" type="presOf" srcId="{24E5C34E-DA21-45B9-B55D-F89D03FA1B3A}" destId="{3C8EE393-9385-4B7F-8750-BF622842E9AB}" srcOrd="0" destOrd="0" presId="urn:microsoft.com/office/officeart/2005/8/layout/vList2"/>
    <dgm:cxn modelId="{E1DD0A65-CBAE-477F-8118-C9318AE9C04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Тлумачення абзацу шостого пункту 5 розділу "Прикінцеві та перехідні положення"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застосуванням буквально-логічного та системного способу інтерпретації свідчить, що визнання грошових вимог забезпеченого кредитора за умовами цієї норми не перебуває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зв`язку з необхідністю їх підтвердження судовим рішенням про стягнення такої заборгованості з боржника в судовому порядку, оскільки судове рішення не змінює природи виникнення зобов`язання, а лише підтверджує дійсне існування цього зобов`язання, його безспірність та надає зобов`язанню безпосередньо примусового характеру.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Підтверджені судовим рішенням грошові вимоги забезпеченого кредитора стосовно пені за зобов`язаннями боржника - фізичної особи, щодо якого здійснюється провадження у справі про неплатоспроможність з урахуванням положень пункту 5 розділу "Прикінцеві та перехідні положення"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які виникли з кредиту в іноземній валюті, не можуть бути визнані судом та підлягають відхиленню, оскільки реченням другим абзацу шостого цього пункту визначено імперативну умову щодо неможливості включення штрафних санкцій та пені до грошових вимог забезпеченого кредитора, яка не містить будь-якого конфлікту та правового зв`язку, зокрема з конституційними приписами щодо обов`язковості виконання судового рішення і не підлягає обмежувальному тлумаченню. </a:t>
          </a:r>
          <a:r>
            <a:rPr lang="en-US"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https://reestr.court.gov.ua/Review/108603622</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CF7E5EF0-9FD4-4F37-83D0-5F196648C810}" type="presOf" srcId="{2626830C-0EB7-49A5-8B47-6224EDCCDD67}" destId="{77B318FB-71D7-41D0-AA84-1F15136221FC}" srcOrd="0" destOrd="0" presId="urn:microsoft.com/office/officeart/2005/8/layout/cycle2"/>
    <dgm:cxn modelId="{6811E006-0AF3-47D2-BE99-3CB9C4B0829F}" type="presOf" srcId="{109A425D-96BE-4C4C-B32F-69B188308839}" destId="{4532A5CD-ED12-4521-B172-187366941F6A}" srcOrd="0" destOrd="0" presId="urn:microsoft.com/office/officeart/2005/8/layout/cycle2"/>
    <dgm:cxn modelId="{0D3C21AD-0712-42E9-B12B-B7143CB8778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14.04.2021 у справі № 910/16926/19, від 11.05.2021 у справі № 927/844/20, від 02.06.2022 у справі № 926/2987-б/20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EDC81C4-D244-4B6E-B691-BB550006C937}" type="presOf" srcId="{2A52989D-F7FB-4581-A78D-5AA2820D8337}" destId="{D3023C26-3E73-4E84-8F9D-13921BA3731C}" srcOrd="0" destOrd="0" presId="urn:microsoft.com/office/officeart/2005/8/layout/vList2"/>
    <dgm:cxn modelId="{5E77551B-5A6E-41E5-84D0-7279CF5BAA0B}" type="presOf" srcId="{7D6ACE49-2C7D-4B55-8258-8FF78D2D3F87}" destId="{7A20DE31-9AEC-4203-B692-5715756E6C53}" srcOrd="0" destOrd="0" presId="urn:microsoft.com/office/officeart/2005/8/layout/vList2"/>
    <dgm:cxn modelId="{76BAD2E0-8D93-45DD-93D8-1D498DD13D6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08.12.2022 у справі № 921/542/20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22E7207D-558C-4630-83CB-3B21D098974E}"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AFEA1BF2-CC6F-4ACB-87AE-F0C1EC8F2548}" type="presOf" srcId="{24E5C34E-DA21-45B9-B55D-F89D03FA1B3A}" destId="{3C8EE393-9385-4B7F-8750-BF622842E9AB}" srcOrd="0" destOrd="0" presId="urn:microsoft.com/office/officeart/2005/8/layout/vList2"/>
    <dgm:cxn modelId="{D8445050-E2AC-49D4-8301-8307C44EA28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 ЗУ «Про тимчасові заходи на період проведення антитерористичної операції» №1669-VII не поширюється на стягнення пені за несвоєчасне повернення процентів за користування кредитом, а поширюється лише на нарахування штрафних санкцій на основну суму заборгованості (тіло кредиту) за кредитними зобов`язаннями.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частини першої статті 2 ЗУ «Про тимчасові заходи на період проведення антитерористичної операції» №1669-VII забороняється нарахування пені на основну суму заборгованості із зобов`язань за кредитними договорами. </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зобов`язання за кредитним договором, зокрема, відноситься і зобов`язання зі сплати процентів, що прямо слідує з положень частини першої статті 1048, частини першої статті 1054 та статті 10561 ЦК України. </a:t>
          </a:r>
          <a:r>
            <a:rPr lang="uk-UA" sz="1300" kern="1200" dirty="0" smtClean="0">
              <a:hlinkClick xmlns:r="http://schemas.openxmlformats.org/officeDocument/2006/relationships" r:id="rId1"/>
            </a:rPr>
            <a:t>https://reestr.court.gov.ua/Review/109209968</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17.02.2023 у справі № 910/23042/16</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про можливість забезпечення позову шляхом накладення арешту одночасно на кошти і на майно відповідача щодо кожного виду майна в межах повної суми позову.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1CDD585B-778C-4473-B8CF-49FC23558080}" type="presOf" srcId="{7A615780-D022-4AFF-8D48-AB7A7B171E5F}" destId="{548A3B55-16F6-480F-B82A-08DB5D3007E9}" srcOrd="0" destOrd="0" presId="urn:microsoft.com/office/officeart/2005/8/layout/lProcess3"/>
    <dgm:cxn modelId="{79FCCC44-E542-445C-A144-0D176F93BDE1}" type="presOf" srcId="{4BC3F7BD-86BF-47FB-9DB0-44B4694B5F1C}" destId="{3EF56D4A-9A76-4414-A5F2-8066BE125047}" srcOrd="0" destOrd="0" presId="urn:microsoft.com/office/officeart/2005/8/layout/lProcess3"/>
    <dgm:cxn modelId="{F945C320-627E-4182-97C1-149094B15D43}" type="presParOf" srcId="{548A3B55-16F6-480F-B82A-08DB5D3007E9}" destId="{A3C4AD7B-2E3E-44E9-8180-719FA0B03778}" srcOrd="0" destOrd="0" presId="urn:microsoft.com/office/officeart/2005/8/layout/lProcess3"/>
    <dgm:cxn modelId="{14D2F2CA-8FA1-490B-BFC1-FA4F6661047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Грошові вимоги забезпеченого кредитора в частині пені визнаються судом як такі, що стягнуті на підставі рішення суду, яке набрало законної сили та є обов`язковим до виконання відповідно до статті 129-1 Конституції України.</a:t>
          </a:r>
        </a:p>
      </dsp:txBody>
      <dsp:txXfrm>
        <a:off x="0" y="540763"/>
        <a:ext cx="3438126" cy="34533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накладення арешту як на кошти, так і на майно Відповідача, причому окремо на те, і на інше - у повній сумі спору (по 23 238 041,19 грн.), матиме наслідком подвійне забезпечення позовних вимог (і за рахунок коштів, і за рахунок майна), що також суперечить вимогам закону стосовно співмірності заходів забезпечення позову із заявленими позовними вимогами.</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умови неможливості встановити достатність чи недостатність грошових коштів, що належать Відповідачу і знаходяться на всіх його рахунках в усіх банківських або інших фінансово-кредитних установах, для задоволення вимог про стягнення 23 238 041,19 грн. доцільно було накласти арешт на майно Відповідача саме у межах суми, яка була б достатньою для такого стягнення у випадку недостатності арештованих грошових коштів, тобто лише в межах різниці між сумами ціни позову та арештованих грошових коштів.  </a:t>
          </a:r>
          <a:r>
            <a:rPr lang="uk-UA" sz="1300" kern="1200" dirty="0" err="1" smtClean="0">
              <a:hlinkClick xmlns:r="http://schemas.openxmlformats.org/officeDocument/2006/relationships" r:id="rId1"/>
            </a:rPr>
            <a:t>ttps</a:t>
          </a:r>
          <a:r>
            <a:rPr lang="uk-UA" sz="1300" kern="1200" dirty="0" smtClean="0">
              <a:hlinkClick xmlns:r="http://schemas.openxmlformats.org/officeDocument/2006/relationships" r:id="rId1"/>
            </a:rPr>
            <a:t>://reestr.court.gov.ua/Review/109395144</a:t>
          </a:r>
          <a:r>
            <a:rPr lang="uk-UA" sz="1300" kern="1200" dirty="0" smtClean="0"/>
            <a:t> </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rPr>
            <a:t> </a:t>
          </a:r>
        </a:p>
      </dsp:txBody>
      <dsp:txXfrm>
        <a:off x="0" y="-7"/>
        <a:ext cx="4248472" cy="453651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05.08.2022 зі справи № 905/447/22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03.03.2023 у справі №905/448/22</a:t>
          </a:r>
        </a:p>
      </dsp:txBody>
      <dsp:txXfrm>
        <a:off x="0" y="0"/>
        <a:ext cx="4130279" cy="60571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1186"/>
          <a:ext cx="3222314" cy="323662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вказує, що ч.3 ст.130 ГПК України передбачає можливість стягнення з позивача у разі його відмови від позову понесених відповідачем витрат згідно з поданою щодо цього питання заявою. Водночас у цьому випадку йдеться саме про витрати, пов`язані з розглядом справи, а не про судовий збір, розподіл якого визначений в частині першій та другій названої статті.</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41186"/>
        <a:ext cx="3222314" cy="323662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6897"/>
          <a:ext cx="4392488" cy="469029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Проаналізувавши положення ст.130 ГПК, Закон України "Про судовий збір", ОП КГС дійшла висновку, що у випадку відмови позивача від позову і закриття провадження у справі на підставі п.4 ч.1 ст.231 ГПК України у відповідача згідно з першим реченням ч.3 ст.130 ГПК України виникає право на відшкодування йому за рахунок позивача понесених витрат, до яких належить і судовий збір, і витрати, пов`язані з розглядом справи.</a:t>
          </a:r>
        </a:p>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https://reestr.court.gov.ua/Review/110364667</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6897"/>
        <a:ext cx="4392488" cy="4690298"/>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0"/>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14.09.2021 у справі №910/13084/18</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13.04.2023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№904/1478/19</a:t>
          </a:r>
          <a:endPar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6057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Тлумачення абзацу шостого пункту 5 розділу "Прикінцеві та перехідні положення"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застосуванням буквально-логічного та системного способу інтерпретації свідчить, що визнання грошових вимог забезпеченого кредитора за умовами цієї норми не перебуває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зв`язку з необхідністю їх підтвердження судовим рішенням про стягнення такої заборгованості з боржника в судовому порядку, оскільки судове рішення не змінює природи виникнення зобов`язання, а лише підтверджує дійсне існування цього зобов`язання, його безспірність та надає зобов`язанню безпосередньо примусового характеру.</a:t>
          </a:r>
        </a:p>
        <a:p>
          <a:pPr lvl="0" algn="just" defTabSz="5778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Підтверджені судовим рішенням грошові вимоги забезпеченого кредитора стосовно пені за зобов`язаннями боржника - фізичної особи, щодо якого здійснюється провадження у справі про неплатоспроможність з урахуванням положень пункту 5 розділу "Прикінцеві та перехідні положення"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які виникли з кредиту в іноземній валюті, не можуть бути визнані судом та підлягають відхиленню, оскільки реченням другим абзацу шостого цього пункту визначено імперативну умову щодо неможливості включення штрафних санкцій та пені до грошових вимог забезпеченого кредитора, яка не містить будь-якого конфлікту та правового зв`язку, зокрема з конституційними приписами щодо обов`язковості виконання судового рішення і не підлягає обмежувальному тлумаченню. </a:t>
          </a:r>
          <a:r>
            <a:rPr lang="en-US"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https://reestr.court.gov.ua/Review/108603622</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77850" rtl="0">
            <a:lnSpc>
              <a:spcPct val="90000"/>
            </a:lnSpc>
            <a:spcBef>
              <a:spcPct val="0"/>
            </a:spcBef>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
        <a:ext cx="4248472" cy="453651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14.04.2021 у справі № 910/16926/19, від 11.05.2021 у справі № 927/844/20, від 02.06.2022 у справі № 926/2987-б/20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08.12.2022 у справі № 921/542/20</a:t>
          </a:r>
        </a:p>
      </dsp:txBody>
      <dsp:txXfrm>
        <a:off x="0" y="0"/>
        <a:ext cx="4130279" cy="60571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 ЗУ «Про тимчасові заходи на період проведення антитерористичної операції» №1669-VII не поширюється на стягнення пені за несвоєчасне повернення процентів за користування кредитом, а поширюється лише на нарахування штрафних санкцій на основну суму заборгованості (тіло кредиту) за кредитними зобов`язаннями.</a:t>
          </a:r>
        </a:p>
      </dsp:txBody>
      <dsp:txXfrm>
        <a:off x="0" y="540763"/>
        <a:ext cx="3438126" cy="34533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частини першої статті 2 ЗУ «Про тимчасові заходи на період проведення антитерористичної операції» №1669-VII забороняється нарахування пені на основну суму заборгованості із зобов`язань за кредитними договорами. </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зобов`язання за кредитним договором, зокрема, відноситься і зобов`язання зі сплати процентів, що прямо слідує з положень частини першої статті 1048, частини першої статті 1054 та статті 10561 ЦК України. </a:t>
          </a:r>
          <a:r>
            <a:rPr lang="uk-UA" sz="1300" kern="1200" dirty="0" smtClean="0">
              <a:hlinkClick xmlns:r="http://schemas.openxmlformats.org/officeDocument/2006/relationships" r:id="rId1"/>
            </a:rPr>
            <a:t>https://reestr.court.gov.ua/Review/109209968</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
        <a:ext cx="4248472" cy="453651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17.02.2023 у справі № 910/23042/16</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про можливість забезпечення позову шляхом накладення арешту одночасно на кошти і на майно відповідача щодо кожного виду майна в межах повної суми позову.</a:t>
          </a:r>
        </a:p>
      </dsp:txBody>
      <dsp:txXfrm>
        <a:off x="0" y="540763"/>
        <a:ext cx="3438126" cy="34533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17.05.2023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17.05.2023</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2023</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абзацу шостого пункту 5 розділу "Прикінцеві та перехідні положення"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КУзПБ</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шолшові</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вимоги кредитора щодо пені за зобов`язаннями, які виникли з кредиту в іноземній валюті, забезпеченого іпотекою, підтвердженої судовим рішенням, яке набрало законної сили</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стягнення пені за несвоєчасне повернення процентів за користування кредитом, відповідач (залізниця) перебуває в зоні АТО</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забезпечення позову, накладення арешту і на майно, і на кошти відповідача в межах суми позову стосовно кожного виду майна окремо</a:t>
            </a: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відшкодування судових витрат у випадку відмови позивача від позову </a:t>
            </a: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225475"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2060848"/>
          <a:ext cx="4392488"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TotalTime>
  <Words>179</Words>
  <Application>Microsoft Office PowerPoint</Application>
  <PresentationFormat>Екран (4:3)</PresentationFormat>
  <Paragraphs>55</Paragraphs>
  <Slides>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5</vt:i4>
      </vt:variant>
    </vt:vector>
  </HeadingPairs>
  <TitlesOfParts>
    <vt:vector size="6"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2023  Відділ аналітичної роботи та узагальнення судової практики  </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158</cp:revision>
  <dcterms:created xsi:type="dcterms:W3CDTF">2020-02-14T13:33:55Z</dcterms:created>
  <dcterms:modified xsi:type="dcterms:W3CDTF">2023-05-17T06:26:30Z</dcterms:modified>
</cp:coreProperties>
</file>