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0"/>
    <a:srgbClr val="37C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86437" autoAdjust="0"/>
  </p:normalViewPr>
  <p:slideViewPr>
    <p:cSldViewPr>
      <p:cViewPr>
        <p:scale>
          <a:sx n="142" d="100"/>
          <a:sy n="142" d="100"/>
        </p:scale>
        <p:origin x="-7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22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estr.court.gov.ua/Review/109646083" TargetMode="Externa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estr.court.gov.ua/Review/108930841" TargetMode="Externa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https://reestr.court.gov.ua/Review/109491932" TargetMode="External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estr.court.gov.ua/Review/109646083" TargetMode="External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hyperlink" Target="http://reestr.court.gov.ua/Review/76266133" TargetMode="External"/><Relationship Id="rId1" Type="http://schemas.openxmlformats.org/officeDocument/2006/relationships/hyperlink" Target="https://reestr.court.gov.ua/Review/108930841" TargetMode="External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https://reestr.court.gov.ua/Review/109491932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зроблено висновок щодо неможливості застосування власником для ефективного захисту свого права на мирне володіння майном вимоги про витребування майна після його реалізації від імені третьої особи на аукціоні у процедурі банкрутства, якщо публічні торги не були визнані недійсними.</a:t>
          </a:r>
        </a:p>
        <a:p>
          <a:pPr algn="just"/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0D3D19DE-600F-4017-AB64-9EEC4AC56C04}" type="presOf" srcId="{7A615780-D022-4AFF-8D48-AB7A7B171E5F}" destId="{548A3B55-16F6-480F-B82A-08DB5D3007E9}" srcOrd="0" destOrd="0" presId="urn:microsoft.com/office/officeart/2005/8/layout/lProcess3"/>
    <dgm:cxn modelId="{118C491F-87BB-4A5E-8007-A239D564F041}" type="presOf" srcId="{4BC3F7BD-86BF-47FB-9DB0-44B4694B5F1C}" destId="{3EF56D4A-9A76-4414-A5F2-8066BE125047}" srcOrd="0" destOrd="0" presId="urn:microsoft.com/office/officeart/2005/8/layout/lProcess3"/>
    <dgm:cxn modelId="{456BE50D-9531-4D75-8921-CD1DF283BECA}" type="presParOf" srcId="{548A3B55-16F6-480F-B82A-08DB5D3007E9}" destId="{A3C4AD7B-2E3E-44E9-8180-719FA0B03778}" srcOrd="0" destOrd="0" presId="urn:microsoft.com/office/officeart/2005/8/layout/lProcess3"/>
    <dgm:cxn modelId="{21460960-58E6-4D11-97DC-F30BB6613810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зауважує, що у кожному випадку звернення до суду в інтересах держави, перед тим, як визначити коло відповідачів, прокурор має встановити, насамперед: (а) суб`єкта, якому належать повноваження звертатися до суду за захистом відповідного права або інтересу; (б) ефективний спосіб захисту такого права чи інтересу; (в) залежно від установленого - коло відповідачів. При цьому слід мати на увазі, що вимогу про визнання недійсним договору може заявити як його сторона, так й інша заінтересована особа. Крім того, якщо земельна ділянка має одночасно декілька цільових призначень (наприклад, належить і до земель водного фонду як прибережна захисна смуга, і до земель природно-заповідного фонду, будучи частиною території чи об`єкта такого фонду), то залежно від підстав позову повноваження захищати інтерес держави у використанні такої ділянки за відповідним призначенням може належати різним суб`єктам (як органам державної влади, так і місцевого самоврядування).</a:t>
          </a:r>
        </a:p>
        <a:p>
          <a:pPr algn="just" rtl="0">
            <a:spcAft>
              <a:spcPts val="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https://reestr.court.gov.ua/Review/109646083</a:t>
          </a:r>
          <a:endParaRPr lang="uk-UA" sz="11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  <a:p>
          <a:pPr algn="just" rtl="0">
            <a:spcAft>
              <a:spcPts val="0"/>
            </a:spcAft>
          </a:pPr>
          <a:endParaRPr lang="uk-UA" sz="11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99222" custScaleY="14825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860ACDCB-3E4F-43CC-ACD4-4E3C645C635B}" type="presOf" srcId="{2626830C-0EB7-49A5-8B47-6224EDCCDD67}" destId="{77B318FB-71D7-41D0-AA84-1F15136221FC}" srcOrd="0" destOrd="0" presId="urn:microsoft.com/office/officeart/2005/8/layout/cycle2"/>
    <dgm:cxn modelId="{2A01B1A2-C66D-44CB-B38F-6B7A6DB6E199}" type="presOf" srcId="{109A425D-96BE-4C4C-B32F-69B188308839}" destId="{4532A5CD-ED12-4521-B172-187366941F6A}" srcOrd="0" destOrd="0" presId="urn:microsoft.com/office/officeart/2005/8/layout/cycle2"/>
    <dgm:cxn modelId="{5E6DB8C3-CBB4-4110-9BAB-3D84A00C15AA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КГС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27.01.2021 у справі № 917/341/19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251BA066-2C58-4922-85A5-053912F5562B}" type="presOf" srcId="{2A52989D-F7FB-4581-A78D-5AA2820D8337}" destId="{D3023C26-3E73-4E84-8F9D-13921BA3731C}" srcOrd="0" destOrd="0" presId="urn:microsoft.com/office/officeart/2005/8/layout/vList2"/>
    <dgm:cxn modelId="{0C7F5DF5-2366-4470-B047-8F58C16EC03D}" type="presOf" srcId="{7D6ACE49-2C7D-4B55-8258-8FF78D2D3F87}" destId="{7A20DE31-9AEC-4203-B692-5715756E6C53}" srcOrd="0" destOrd="0" presId="urn:microsoft.com/office/officeart/2005/8/layout/vList2"/>
    <dgm:cxn modelId="{53E05590-0244-415D-B105-BFF7130037FE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28.09.2022 у справі №483/44/20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21.03.2023)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6FCC82FA-656D-42CA-8113-F3610DB08192}" type="presOf" srcId="{CEC9EB15-5746-4F36-8AFD-EACA623DA04B}" destId="{491186E1-D2E0-4DE9-9FD1-C23BC272EA6B}" srcOrd="0" destOrd="0" presId="urn:microsoft.com/office/officeart/2005/8/layout/vList2"/>
    <dgm:cxn modelId="{54202947-42A1-4C24-843A-BB2BE63DF07A}" type="presOf" srcId="{24E5C34E-DA21-45B9-B55D-F89D03FA1B3A}" destId="{3C8EE393-9385-4B7F-8750-BF622842E9AB}" srcOrd="0" destOrd="0" presId="urn:microsoft.com/office/officeart/2005/8/layout/vList2"/>
    <dgm:cxn modelId="{90B491F9-2F5A-49EB-8939-C500715CCF9F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у постанові від 15.09.2022 у справі № 910/12525/20 вказала на таке: «Отже, торги є правочином. Якщо вони завершуються оформленням договору купівлі-продажу, то оскаржити можна договір, а вимоги про визнання недійсними торгів (аукціону) та протоколу електронного аукціону не є належними та ефективними способами захисту» (пункт 104)</a:t>
          </a:r>
          <a:r>
            <a:rPr lang="uk-UA" sz="11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.Інший</a:t>
          </a: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підхід може спричинити ситуацію, коли суди виходячи з різних підстав дійдуть взаємовиключних висновків про законність (незаконність) результатів аукціону та оформленого договору купівлі-продажу.</a:t>
          </a:r>
        </a:p>
        <a:p>
          <a:pPr algn="just"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З урахуванням наведеного ВП ВС погоджується з тим, що визнання недійсними результатів аукціону та укладеного за їх наслідками відповідачами спірного договору не призведе до поновлення майнових прав заявниці (до введення її як власниці у володіння квартирою), що свідчить про неефективність означених способів захисту та наявність підстав для відмови в позові у цій частині. Натомість задоволення вимоги про витребування нерухомого майна з незаконного володіння особи, за якою воно зареєстроване на праві власності, відповідає характеру спірних правовідносин і призводить до ефективного захисту прав власника.</a:t>
          </a:r>
        </a:p>
        <a:p>
          <a:pPr algn="just"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Продаж майна боржника під час процедури банкрутства не є продажем у порядку, встановленому для виконання судових рішень, порядок виконання яких визначається Законом України «Про виконавче провадження». Водночас за ознакою наявності (відсутності) волі боржника як власника майна у процедурі банкрутства такий продаж подібний до інших процедур відчуження майна особи з обмеженою правосуб`єктністю;</a:t>
          </a:r>
        </a:p>
        <a:p>
          <a:pPr algn="just"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Для витребування майна від набувача не потрібно визнавати недійсним аукціон з продажу майна боржника в процедурі банкрутства, у тому числі в разі якщо перший з договорів, предметом яких було відчуження спірного майна до набуття боржником відповідного права власності на нього, визнано недійсним.</a:t>
          </a:r>
        </a:p>
        <a:p>
          <a:pPr algn="just"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</a:t>
          </a:r>
          <a:r>
            <a:rPr lang="uk-UA" sz="1100" kern="1200" dirty="0" smtClean="0">
              <a:hlinkClick xmlns:r="http://schemas.openxmlformats.org/officeDocument/2006/relationships" r:id="rId1"/>
            </a:rPr>
            <a:t>https://reestr.court.gov.ua/Review/108930841</a:t>
          </a:r>
          <a:r>
            <a:rPr lang="uk-UA" sz="1100" kern="1200" dirty="0" smtClean="0"/>
            <a:t> </a:t>
          </a:r>
          <a:endParaRPr lang="uk-UA" sz="11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199222" custScaleY="148254" custRadScaleRad="100521" custRadScaleInc="-29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743A5D6F-3275-4FAF-93C9-936A717F5D3D}" type="presOf" srcId="{109A425D-96BE-4C4C-B32F-69B188308839}" destId="{4532A5CD-ED12-4521-B172-187366941F6A}" srcOrd="0" destOrd="0" presId="urn:microsoft.com/office/officeart/2005/8/layout/cycle2"/>
    <dgm:cxn modelId="{AD872658-6741-4EB6-B5F3-071D29B54308}" type="presOf" srcId="{2626830C-0EB7-49A5-8B47-6224EDCCDD67}" destId="{77B318FB-71D7-41D0-AA84-1F15136221FC}" srcOrd="0" destOrd="0" presId="urn:microsoft.com/office/officeart/2005/8/layout/cycle2"/>
    <dgm:cxn modelId="{803EC3EA-9573-43C2-B97B-BBCB0E5B004D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27.06.2018 у </a:t>
          </a:r>
          <a:r>
            <a:rPr kumimoji="0" lang="uk-UA" sz="1600" b="1" i="0" u="none" strike="noStrike" kern="1200" cap="none" spc="0" normalizeH="0" baseline="0" noProof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справі №201/15400/16-ц 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290131CD-1E79-4C64-9897-BF3F3FD9E054}" type="presOf" srcId="{7D6ACE49-2C7D-4B55-8258-8FF78D2D3F87}" destId="{7A20DE31-9AEC-4203-B692-5715756E6C53}" srcOrd="0" destOrd="0" presId="urn:microsoft.com/office/officeart/2005/8/layout/vList2"/>
    <dgm:cxn modelId="{A21E1537-A2C0-4269-B5E3-F22949F03C0C}" type="presOf" srcId="{2A52989D-F7FB-4581-A78D-5AA2820D8337}" destId="{D3023C26-3E73-4E84-8F9D-13921BA3731C}" srcOrd="0" destOrd="0" presId="urn:microsoft.com/office/officeart/2005/8/layout/vList2"/>
    <dgm:cxn modelId="{FA6A2215-501F-4C8D-AA67-502A21F438D3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21.09.2022 у справі №908/976/19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16.02.2023)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32BF7B40-405E-4D24-A66C-714139347DCF}" type="presOf" srcId="{CEC9EB15-5746-4F36-8AFD-EACA623DA04B}" destId="{491186E1-D2E0-4DE9-9FD1-C23BC272EA6B}" srcOrd="0" destOrd="0" presId="urn:microsoft.com/office/officeart/2005/8/layout/vList2"/>
    <dgm:cxn modelId="{60BF9CAE-32A2-4A71-916D-F76FD0DB7066}" type="presOf" srcId="{24E5C34E-DA21-45B9-B55D-F89D03FA1B3A}" destId="{3C8EE393-9385-4B7F-8750-BF622842E9AB}" srcOrd="0" destOrd="0" presId="urn:microsoft.com/office/officeart/2005/8/layout/vList2"/>
    <dgm:cxn modelId="{03EBA523-34F2-4339-96B7-0B53D5A653C5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</dgm:ptLst>
  <dgm:cxnLst>
    <dgm:cxn modelId="{50CC00B7-CBA7-496D-9EF4-B7A558C0AE50}" type="presOf" srcId="{7A615780-D022-4AFF-8D48-AB7A7B171E5F}" destId="{548A3B55-16F6-480F-B82A-08DB5D3007E9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626830C-0EB7-49A5-8B47-6224EDCCDD6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09A425D-96BE-4C4C-B32F-69B188308839}">
      <dgm:prSet custT="1"/>
      <dgm:spPr>
        <a:solidFill>
          <a:schemeClr val="tx2">
            <a:lumMod val="25000"/>
            <a:alpha val="44000"/>
          </a:schemeClr>
        </a:solidFill>
        <a:ln>
          <a:noFill/>
        </a:ln>
      </dgm:spPr>
      <dgm:t>
        <a:bodyPr/>
        <a:lstStyle/>
        <a:p>
          <a:pPr algn="just" rtl="0">
            <a:spcAft>
              <a:spcPts val="0"/>
            </a:spcAft>
          </a:pP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1.ВП ВС відступає від висновків КАС ВС, зроблених у постанові від 14.07.2022 у справі № 420/14397/21, спірні правовідносини у якій стосувались включення до податкового кредиту сум ПДВ за податковою накладною від 11.08.2015, де КАС ВС, посилаючись на норми абзацу сімнадцятого пункту 201.10 статті 201 ПК України (в редакції з урахуванням змін, внесених Законом України від 16.07.2015 № 643-VIII, який набрав чинності з 29.07.2015; редакція діяла до 01.01.2016), дійшов висновку про те, що законодавець передбачив спосіб, у який покупець товарів / послуг може реалізувати право на податковий кредит незалежно від виконання продавцем обов'язку зареєструвати податкову накладну, а також вказав, що системне застосування норм абзацу двадцять п'ятого пункту 201.10 та пункту 201.11 статті 201 ПК України дає підстави для висновку, що звернення платника податку - покупця товарів / послуг із відповідною заявою є підставою для нарахування сум податку, що відносяться до податкового кредиту, без отримання податкової накладної, зареєстрованої в ЄРПН.</a:t>
          </a:r>
        </a:p>
        <a:p>
          <a:pPr algn="just">
            <a:spcAft>
              <a:spcPts val="0"/>
            </a:spcAft>
          </a:pP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2.ВП ВС вважає за необхідне відступити від висновків, викладених у постанові від 16.09.2020 у справі № 916/978/19, оскільки КГС ВС у цій справі помилково ототожнив правовідносини в публічно-правовому спорі про зобов'язання органів державної влади відновити в системі електронного адміністрування та відшкодувати позивачу раніше нараховані суми ПДВ (податкового кредиту), який виник із бюджетного та податкового законодавства і має розглядатись за правилами адміністративного судочинства (див. пункти 5.18 та 5.26 постанови Великої Палати Верховного Суду від 03.03.2020 у справі № 922/506/19), з правовідносинами, що склались у спорі за позовом покупця, який не був учасником публічно-правових відносин між продавцем і органами державної влади щодо реєстрації податкової накладної, однак стверджував, що їх дії унеможливили реалізацію його майнового інтересу на збільшення податкового кредиту (див. пункти 4.2, 4.3 постанови КГС ВС від 16.09.2020 у справі № 916/978/19).</a:t>
          </a:r>
        </a:p>
        <a:p>
          <a:pPr algn="just">
            <a:spcAft>
              <a:spcPts val="0"/>
            </a:spcAft>
          </a:pP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ВП ВС звертає увагу на те, що вимога про стягнення коштів з державного бюджету з підстав порушення контролюючим органом прав платника податків може мати різну природу. В одних випадках вона є ефективним способом відновлення права платника (тобто є способом захисту в публічно-правових відносинах), як наприклад, зазначено у висновку Великої Палати, викладеному в пунктах 71 та 74 постанови від 19.01.2023 у справі № 140/1770/19, де йшлося про такий спосіб захисту права платника податків на отримання заборгованості з бюджетного відшкодування ПДВ. В інших випадках стягнення коштів з державного бюджету є результатом судового захисту позивача в деліктному зобов'язанні, коли порушене право вже не відновлюється та/або позивач одержує компенсацію наслідків порушення (як і в цій справі, де не йдеться про відновлення таким способом права позивача на отримання коштів з бюджету, оскільки він не має права на отримання цих коштів у межах податкових відносин в умовах, якби контролюючий орган не вчинив </a:t>
          </a:r>
          <a:r>
            <a:rPr lang="uk-UA" sz="8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порушення). </a:t>
          </a:r>
          <a:r>
            <a:rPr lang="uk-UA" sz="8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xmlns:r="http://schemas.openxmlformats.org/officeDocument/2006/relationships" r:id="rId1"/>
            </a:rPr>
            <a:t>https</a:t>
          </a: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xmlns:r="http://schemas.openxmlformats.org/officeDocument/2006/relationships" r:id="rId1"/>
            </a:rPr>
            <a:t>://reestr.court.gov.ua/Review/109491932</a:t>
          </a: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</a:t>
          </a:r>
        </a:p>
      </dgm:t>
    </dgm:pt>
    <dgm:pt modelId="{AAD9ED62-5B0A-4BC1-A656-67F32C8B7778}" type="parTrans" cxnId="{F812E7C1-1F1A-4B36-A8A6-C52A37B79082}">
      <dgm:prSet/>
      <dgm:spPr/>
      <dgm:t>
        <a:bodyPr/>
        <a:lstStyle/>
        <a:p>
          <a:endParaRPr lang="uk-UA"/>
        </a:p>
      </dgm:t>
    </dgm:pt>
    <dgm:pt modelId="{A6233E8E-61FC-444A-BBF4-B9591E116B57}" type="sibTrans" cxnId="{F812E7C1-1F1A-4B36-A8A6-C52A37B79082}">
      <dgm:prSet/>
      <dgm:spPr/>
      <dgm:t>
        <a:bodyPr/>
        <a:lstStyle/>
        <a:p>
          <a:endParaRPr lang="uk-UA"/>
        </a:p>
      </dgm:t>
    </dgm:pt>
    <dgm:pt modelId="{77B318FB-71D7-41D0-AA84-1F15136221FC}" type="pres">
      <dgm:prSet presAssocID="{2626830C-0EB7-49A5-8B47-6224EDCCDD6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532A5CD-ED12-4521-B172-187366941F6A}" type="pres">
      <dgm:prSet presAssocID="{109A425D-96BE-4C4C-B32F-69B188308839}" presName="node" presStyleLbl="node1" presStyleIdx="0" presStyleCnt="1" custScaleX="298108" custScaleY="148254" custRadScaleRad="129245" custRadScaleInc="633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uk-UA"/>
        </a:p>
      </dgm:t>
    </dgm:pt>
  </dgm:ptLst>
  <dgm:cxnLst>
    <dgm:cxn modelId="{F812E7C1-1F1A-4B36-A8A6-C52A37B79082}" srcId="{2626830C-0EB7-49A5-8B47-6224EDCCDD67}" destId="{109A425D-96BE-4C4C-B32F-69B188308839}" srcOrd="0" destOrd="0" parTransId="{AAD9ED62-5B0A-4BC1-A656-67F32C8B7778}" sibTransId="{A6233E8E-61FC-444A-BBF4-B9591E116B57}"/>
    <dgm:cxn modelId="{1B1F3914-EA57-40B7-A312-D986CACFB0CD}" type="presOf" srcId="{2626830C-0EB7-49A5-8B47-6224EDCCDD67}" destId="{77B318FB-71D7-41D0-AA84-1F15136221FC}" srcOrd="0" destOrd="0" presId="urn:microsoft.com/office/officeart/2005/8/layout/cycle2"/>
    <dgm:cxn modelId="{1B347696-ABB8-42B1-87AC-DEFE8294FD31}" type="presOf" srcId="{109A425D-96BE-4C4C-B32F-69B188308839}" destId="{4532A5CD-ED12-4521-B172-187366941F6A}" srcOrd="0" destOrd="0" presId="urn:microsoft.com/office/officeart/2005/8/layout/cycle2"/>
    <dgm:cxn modelId="{22E508A0-FF87-4E0E-AD55-E79B65E541EB}" type="presParOf" srcId="{77B318FB-71D7-41D0-AA84-1F15136221FC}" destId="{4532A5CD-ED12-4521-B172-187366941F6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52989D-F7FB-4581-A78D-5AA2820D833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D6ACE49-2C7D-4B55-8258-8FF78D2D3F87}">
      <dgm:prSet custT="1"/>
      <dgm:spPr>
        <a:solidFill>
          <a:schemeClr val="tx2">
            <a:lumMod val="25000"/>
            <a:alpha val="17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Постанови КАС ВС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від 14.07.2022 у справі № 420/14397/21, КГС ВС від 16.09.2020 у справі № 916/978/19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AE0B5837-A785-4B6F-9FDA-6EBC8B068F4A}" type="par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7C224D5F-3567-4E13-A4F5-740B4796CA85}" type="sibTrans" cxnId="{011F26B8-4074-4349-855E-A9921E5DB3AF}">
      <dgm:prSet/>
      <dgm:spPr/>
      <dgm:t>
        <a:bodyPr/>
        <a:lstStyle/>
        <a:p>
          <a:pPr algn="ctr"/>
          <a:endParaRPr lang="uk-UA"/>
        </a:p>
      </dgm:t>
    </dgm:pt>
    <dgm:pt modelId="{D3023C26-3E73-4E84-8F9D-13921BA3731C}" type="pres">
      <dgm:prSet presAssocID="{2A52989D-F7FB-4581-A78D-5AA2820D833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A20DE31-9AEC-4203-B692-5715756E6C53}" type="pres">
      <dgm:prSet presAssocID="{7D6ACE49-2C7D-4B55-8258-8FF78D2D3F87}" presName="parentText" presStyleLbl="node1" presStyleIdx="0" presStyleCnt="1" custScaleY="407904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11F26B8-4074-4349-855E-A9921E5DB3AF}" srcId="{2A52989D-F7FB-4581-A78D-5AA2820D8337}" destId="{7D6ACE49-2C7D-4B55-8258-8FF78D2D3F87}" srcOrd="0" destOrd="0" parTransId="{AE0B5837-A785-4B6F-9FDA-6EBC8B068F4A}" sibTransId="{7C224D5F-3567-4E13-A4F5-740B4796CA85}"/>
    <dgm:cxn modelId="{6501FD84-B597-4748-ADA0-9D9150ED0B3E}" type="presOf" srcId="{7D6ACE49-2C7D-4B55-8258-8FF78D2D3F87}" destId="{7A20DE31-9AEC-4203-B692-5715756E6C53}" srcOrd="0" destOrd="0" presId="urn:microsoft.com/office/officeart/2005/8/layout/vList2"/>
    <dgm:cxn modelId="{E67EE3D0-A215-489E-B77D-5DBC37228A46}" type="presOf" srcId="{2A52989D-F7FB-4581-A78D-5AA2820D8337}" destId="{D3023C26-3E73-4E84-8F9D-13921BA3731C}" srcOrd="0" destOrd="0" presId="urn:microsoft.com/office/officeart/2005/8/layout/vList2"/>
    <dgm:cxn modelId="{AAE59BC9-729C-4D6B-B323-88A62F6589B8}" type="presParOf" srcId="{D3023C26-3E73-4E84-8F9D-13921BA3731C}" destId="{7A20DE31-9AEC-4203-B692-5715756E6C5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4E5C34E-DA21-45B9-B55D-F89D03FA1B3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EC9EB15-5746-4F36-8AFD-EACA623DA04B}">
      <dgm:prSet custT="1"/>
      <dgm:spPr>
        <a:solidFill>
          <a:schemeClr val="tx2">
            <a:lumMod val="25000"/>
            <a:alpha val="16000"/>
          </a:schemeClr>
        </a:solidFill>
        <a:ln>
          <a:noFill/>
        </a:ln>
      </dgm:spPr>
      <dgm:t>
        <a:bodyPr/>
        <a:lstStyle/>
        <a:p>
          <a:pPr algn="ctr" rtl="0"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01.03.2023 у справі №925/556/21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E33750B9-1477-455F-81C8-4D2BC9085203}" type="parTrans" cxnId="{A26E2DD8-ABF8-4519-816D-D7B1EAAFC0FE}">
      <dgm:prSet/>
      <dgm:spPr/>
      <dgm:t>
        <a:bodyPr/>
        <a:lstStyle/>
        <a:p>
          <a:endParaRPr lang="uk-UA"/>
        </a:p>
      </dgm:t>
    </dgm:pt>
    <dgm:pt modelId="{B7D23C7B-0A90-4076-AC62-5D4A740C24FC}" type="sibTrans" cxnId="{A26E2DD8-ABF8-4519-816D-D7B1EAAFC0FE}">
      <dgm:prSet/>
      <dgm:spPr/>
      <dgm:t>
        <a:bodyPr/>
        <a:lstStyle/>
        <a:p>
          <a:endParaRPr lang="uk-UA"/>
        </a:p>
      </dgm:t>
    </dgm:pt>
    <dgm:pt modelId="{3C8EE393-9385-4B7F-8750-BF622842E9AB}" type="pres">
      <dgm:prSet presAssocID="{24E5C34E-DA21-45B9-B55D-F89D03FA1B3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491186E1-D2E0-4DE9-9FD1-C23BC272EA6B}" type="pres">
      <dgm:prSet presAssocID="{CEC9EB15-5746-4F36-8AFD-EACA623DA04B}" presName="parentText" presStyleLbl="node1" presStyleIdx="0" presStyleCnt="1" custScaleY="307608" custLinFactY="-36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A26E2DD8-ABF8-4519-816D-D7B1EAAFC0FE}" srcId="{24E5C34E-DA21-45B9-B55D-F89D03FA1B3A}" destId="{CEC9EB15-5746-4F36-8AFD-EACA623DA04B}" srcOrd="0" destOrd="0" parTransId="{E33750B9-1477-455F-81C8-4D2BC9085203}" sibTransId="{B7D23C7B-0A90-4076-AC62-5D4A740C24FC}"/>
    <dgm:cxn modelId="{39E66EA7-05D5-4DD9-8BAD-1A01ACAC6BBB}" type="presOf" srcId="{CEC9EB15-5746-4F36-8AFD-EACA623DA04B}" destId="{491186E1-D2E0-4DE9-9FD1-C23BC272EA6B}" srcOrd="0" destOrd="0" presId="urn:microsoft.com/office/officeart/2005/8/layout/vList2"/>
    <dgm:cxn modelId="{969FFDDA-BEEB-4E87-8AD1-0AB8F385E5AD}" type="presOf" srcId="{24E5C34E-DA21-45B9-B55D-F89D03FA1B3A}" destId="{3C8EE393-9385-4B7F-8750-BF622842E9AB}" srcOrd="0" destOrd="0" presId="urn:microsoft.com/office/officeart/2005/8/layout/vList2"/>
    <dgm:cxn modelId="{5441DA67-9F24-4D1A-8E8E-AC85BD52FB4C}" type="presParOf" srcId="{3C8EE393-9385-4B7F-8750-BF622842E9AB}" destId="{491186E1-D2E0-4DE9-9FD1-C23BC272EA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A615780-D022-4AFF-8D48-AB7A7B171E5F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4BC3F7BD-86BF-47FB-9DB0-44B4694B5F1C}">
      <dgm:prSet custT="1"/>
      <dgm:spPr>
        <a:solidFill>
          <a:schemeClr val="tx2">
            <a:lumMod val="25000"/>
            <a:alpha val="29000"/>
          </a:schemeClr>
        </a:solidFill>
        <a:ln>
          <a:noFill/>
        </a:ln>
      </dgm:spPr>
      <dgm:t>
        <a:bodyPr/>
        <a:lstStyle/>
        <a:p>
          <a:pPr algn="just" rtl="0"/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КГС ВС зроблено висновок про те, що прокурор має діяти у процесі в інтересах держави тільки в особі сільської ради, якщо він звернувся одночасно з вимогами про визнання незаконним і скасування її рішення про затвердження проекту землеустрою щодо відведення та передання земельної ділянки в оренду, про визнання незаконним і скасування рішення сільради про продовження відповідного договору оренди, про визнання недійсними і припинення на майбутнє договору оренди землі та додаткової угоди про внесення змін до договору оренди землі, а також про зобов`язання орендаря повернути територіальній громаді в особі сільради земельну ділянку шляхом підписання акта приймання-передачі. </a:t>
          </a:r>
        </a:p>
        <a:p>
          <a:pPr algn="just"/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gm:t>
    </dgm:pt>
    <dgm:pt modelId="{93D310BB-F2F2-40D7-B5C0-A53F040FE199}" type="parTrans" cxnId="{FC6DDEF0-0EF9-4614-AC36-B420574CBCCA}">
      <dgm:prSet/>
      <dgm:spPr/>
      <dgm:t>
        <a:bodyPr/>
        <a:lstStyle/>
        <a:p>
          <a:endParaRPr lang="uk-UA"/>
        </a:p>
      </dgm:t>
    </dgm:pt>
    <dgm:pt modelId="{0DD68BEC-700B-48CB-BAFF-CD805A664C0F}" type="sibTrans" cxnId="{FC6DDEF0-0EF9-4614-AC36-B420574CBCCA}">
      <dgm:prSet/>
      <dgm:spPr/>
      <dgm:t>
        <a:bodyPr/>
        <a:lstStyle/>
        <a:p>
          <a:endParaRPr lang="uk-UA"/>
        </a:p>
      </dgm:t>
    </dgm:pt>
    <dgm:pt modelId="{548A3B55-16F6-480F-B82A-08DB5D3007E9}" type="pres">
      <dgm:prSet presAssocID="{7A615780-D022-4AFF-8D48-AB7A7B171E5F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A3C4AD7B-2E3E-44E9-8180-719FA0B03778}" type="pres">
      <dgm:prSet presAssocID="{4BC3F7BD-86BF-47FB-9DB0-44B4694B5F1C}" presName="horFlow" presStyleCnt="0"/>
      <dgm:spPr/>
    </dgm:pt>
    <dgm:pt modelId="{3EF56D4A-9A76-4414-A5F2-8066BE125047}" type="pres">
      <dgm:prSet presAssocID="{4BC3F7BD-86BF-47FB-9DB0-44B4694B5F1C}" presName="bigChev" presStyleLbl="node1" presStyleIdx="0" presStyleCnt="1" custScaleX="106010" custScaleY="244601" custLinFactNeighborX="-419" custLinFactNeighborY="-61"/>
      <dgm:spPr>
        <a:prstGeom prst="homePlate">
          <a:avLst/>
        </a:prstGeom>
      </dgm:spPr>
      <dgm:t>
        <a:bodyPr/>
        <a:lstStyle/>
        <a:p>
          <a:endParaRPr lang="uk-UA"/>
        </a:p>
      </dgm:t>
    </dgm:pt>
  </dgm:ptLst>
  <dgm:cxnLst>
    <dgm:cxn modelId="{30D7B47D-5949-4A20-83A7-E03943423C95}" type="presOf" srcId="{4BC3F7BD-86BF-47FB-9DB0-44B4694B5F1C}" destId="{3EF56D4A-9A76-4414-A5F2-8066BE125047}" srcOrd="0" destOrd="0" presId="urn:microsoft.com/office/officeart/2005/8/layout/lProcess3"/>
    <dgm:cxn modelId="{FC6DDEF0-0EF9-4614-AC36-B420574CBCCA}" srcId="{7A615780-D022-4AFF-8D48-AB7A7B171E5F}" destId="{4BC3F7BD-86BF-47FB-9DB0-44B4694B5F1C}" srcOrd="0" destOrd="0" parTransId="{93D310BB-F2F2-40D7-B5C0-A53F040FE199}" sibTransId="{0DD68BEC-700B-48CB-BAFF-CD805A664C0F}"/>
    <dgm:cxn modelId="{B5A8EE98-3B21-440E-9818-05725531A83D}" type="presOf" srcId="{7A615780-D022-4AFF-8D48-AB7A7B171E5F}" destId="{548A3B55-16F6-480F-B82A-08DB5D3007E9}" srcOrd="0" destOrd="0" presId="urn:microsoft.com/office/officeart/2005/8/layout/lProcess3"/>
    <dgm:cxn modelId="{C3B3DA81-5996-4AEF-8354-417E3B70C46E}" type="presParOf" srcId="{548A3B55-16F6-480F-B82A-08DB5D3007E9}" destId="{A3C4AD7B-2E3E-44E9-8180-719FA0B03778}" srcOrd="0" destOrd="0" presId="urn:microsoft.com/office/officeart/2005/8/layout/lProcess3"/>
    <dgm:cxn modelId="{7A8933D4-57E1-4657-ABCA-BB73F8103BA9}" type="presParOf" srcId="{A3C4AD7B-2E3E-44E9-8180-719FA0B03778}" destId="{3EF56D4A-9A76-4414-A5F2-8066BE12504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939043"/>
          <a:ext cx="3006501" cy="2774807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зроблено висновок щодо неможливості застосування власником для ефективного захисту свого права на мирне володіння майном вимоги про витребування майна після його реалізації від імені третьої особи на аукціоні у процедурі банкрутства, якщо публічні торги не були визнані недійсними.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939043"/>
        <a:ext cx="3006501" cy="277480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0" y="421533"/>
          <a:ext cx="4582643" cy="3410242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зауважує, що у кожному випадку звернення до суду в інтересах держави, перед тим, як визначити коло відповідачів, прокурор має встановити, насамперед: (а) суб`єкта, якому належать повноваження звертатися до суду за захистом відповідного права або інтересу; (б) ефективний спосіб захисту такого права чи інтересу; (в) залежно від установленого - коло відповідачів. При цьому слід мати на увазі, що вимогу про визнання недійсним договору може заявити як його сторона, так й інша заінтересована особа. Крім того, якщо земельна ділянка має одночасно декілька цільових призначень (наприклад, належить і до земель водного фонду як прибережна захисна смуга, і до земель природно-заповідного фонду, будучи частиною території чи об`єкта такого фонду), то залежно від підстав позову повноваження захищати інтерес держави у використанні такої ділянки за відповідним призначенням може належати різним суб`єктам (як органам державної влади, так і місцевого самоврядування).</a:t>
          </a:r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  <a:hlinkClick xmlns:r="http://schemas.openxmlformats.org/officeDocument/2006/relationships" r:id="rId1"/>
            </a:rPr>
            <a:t>https://reestr.court.gov.ua/Review/109646083</a:t>
          </a:r>
          <a:endParaRPr lang="uk-UA" sz="11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uk-UA" sz="11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0" y="421533"/>
        <a:ext cx="4582643" cy="3410242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234290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КГС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27.01.2021 у справі № 917/341/19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234290" cy="719376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28.09.2022 у справі №483/44/20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21.03.2023)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0" y="8622"/>
          <a:ext cx="5660663" cy="4212466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just" defTabSz="5334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ВП ВС у постанові від 15.09.2022 у справі № 910/12525/20 вказала на таке: «Отже, торги є правочином. Якщо вони завершуються оформленням договору купівлі-продажу, то оскаржити можна договір, а вимоги про визнання недійсними торгів (аукціону) та протоколу електронного аукціону не є належними та ефективними способами захисту» (пункт 104)</a:t>
          </a:r>
          <a:r>
            <a:rPr lang="uk-UA" sz="11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.Інший</a:t>
          </a: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підхід може спричинити ситуацію, коли суди виходячи з різних підстав дійдуть взаємовиключних висновків про законність (незаконність) результатів аукціону та оформленого договору купівлі-продажу.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З урахуванням наведеного ВП ВС погоджується з тим, що визнання недійсними результатів аукціону та укладеного за їх наслідками відповідачами спірного договору не призведе до поновлення майнових прав заявниці (до введення її як власниці у володіння квартирою), що свідчить про неефективність означених способів захисту та наявність підстав для відмови в позові у цій частині. Натомість задоволення вимоги про витребування нерухомого майна з незаконного володіння особи, за якою воно зареєстроване на праві власності, відповідає характеру спірних правовідносин і призводить до ефективного захисту прав власника.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Продаж майна боржника під час процедури банкрутства не є продажем у порядку, встановленому для виконання судових рішень, порядок виконання яких визначається Законом України «Про виконавче провадження». Водночас за ознакою наявності (відсутності) волі боржника як власника майна у процедурі банкрутства такий продаж подібний до інших процедур відчуження майна особи з обмеженою правосуб`єктністю;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Для витребування майна від набувача не потрібно визнавати недійсним аукціон з продажу майна боржника в процедурі банкрутства, у тому числі в разі якщо перший з договорів, предметом яких було відчуження спірного майна до набуття боржником відповідного права власності на нього, визнано недійсним.</a:t>
          </a:r>
        </a:p>
        <a:p>
          <a:pPr lvl="0" algn="just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1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</a:t>
          </a:r>
          <a:r>
            <a:rPr lang="uk-UA" sz="1100" kern="1200" dirty="0" smtClean="0">
              <a:hlinkClick xmlns:r="http://schemas.openxmlformats.org/officeDocument/2006/relationships" r:id="rId1"/>
            </a:rPr>
            <a:t>https://reestr.court.gov.ua/Review/108930841</a:t>
          </a:r>
          <a:r>
            <a:rPr lang="uk-UA" sz="1100" kern="1200" dirty="0" smtClean="0"/>
            <a:t> </a:t>
          </a:r>
          <a:endParaRPr lang="uk-UA" sz="1100" b="1" kern="1200" noProof="0" dirty="0" smtClean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  <a:hlinkClick xmlns:r="http://schemas.openxmlformats.org/officeDocument/2006/relationships" r:id="rId2"/>
          </a:endParaRPr>
        </a:p>
      </dsp:txBody>
      <dsp:txXfrm>
        <a:off x="0" y="8622"/>
        <a:ext cx="5660663" cy="421246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234290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Постанова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КЦС ВС від </a:t>
          </a: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27.06.2018 у </a:t>
          </a:r>
          <a:r>
            <a:rPr kumimoji="0" lang="uk-UA" sz="1600" b="1" i="0" u="none" strike="noStrike" kern="1200" cap="none" spc="0" normalizeH="0" baseline="0" noProof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справі №201/15400/16-ц 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234290" cy="71937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21.09.2022 у справі №908/976/19 (</a:t>
          </a:r>
          <a:r>
            <a:rPr lang="uk-UA" sz="1600" b="1" kern="1200" noProof="0" dirty="0" err="1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оприлюднено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в ЄДРСР – 16.02.2023)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32A5CD-ED12-4521-B172-187366941F6A}">
      <dsp:nvSpPr>
        <dsp:cNvPr id="0" name=""/>
        <dsp:cNvSpPr/>
      </dsp:nvSpPr>
      <dsp:spPr>
        <a:xfrm>
          <a:off x="0" y="0"/>
          <a:ext cx="8467668" cy="4211110"/>
        </a:xfrm>
        <a:prstGeom prst="flowChartAlternateProcess">
          <a:avLst/>
        </a:prstGeom>
        <a:solidFill>
          <a:schemeClr val="tx2">
            <a:lumMod val="25000"/>
            <a:alpha val="44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just" defTabSz="3556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1.ВП ВС відступає від висновків КАС ВС, зроблених у постанові від 14.07.2022 у справі № 420/14397/21, спірні правовідносини у якій стосувались включення до податкового кредиту сум ПДВ за податковою накладною від 11.08.2015, де КАС ВС, посилаючись на норми абзацу сімнадцятого пункту 201.10 статті 201 ПК України (в редакції з урахуванням змін, внесених Законом України від 16.07.2015 № 643-VIII, який набрав чинності з 29.07.2015; редакція діяла до 01.01.2016), дійшов висновку про те, що законодавець передбачив спосіб, у який покупець товарів / послуг може реалізувати право на податковий кредит незалежно від виконання продавцем обов'язку зареєструвати податкову накладну, а також вказав, що системне застосування норм абзацу двадцять п'ятого пункту 201.10 та пункту 201.11 статті 201 ПК України дає підстави для висновку, що звернення платника податку - покупця товарів / послуг із відповідною заявою є підставою для нарахування сум податку, що відносяться до податкового кредиту, без отримання податкової накладної, зареєстрованої в ЄРПН.</a:t>
          </a:r>
        </a:p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2.ВП ВС вважає за необхідне відступити від висновків, викладених у постанові від 16.09.2020 у справі № 916/978/19, оскільки КГС ВС у цій справі помилково ототожнив правовідносини в публічно-правовому спорі про зобов'язання органів державної влади відновити в системі електронного адміністрування та відшкодувати позивачу раніше нараховані суми ПДВ (податкового кредиту), який виник із бюджетного та податкового законодавства і має розглядатись за правилами адміністративного судочинства (див. пункти 5.18 та 5.26 постанови Великої Палати Верховного Суду від 03.03.2020 у справі № 922/506/19), з правовідносинами, що склались у спорі за позовом покупця, який не був учасником публічно-правових відносин між продавцем і органами державної влади щодо реєстрації податкової накладної, однак стверджував, що їх дії унеможливили реалізацію його майнового інтересу на збільшення податкового кредиту (див. пункти 4.2, 4.3 постанови КГС ВС від 16.09.2020 у справі № 916/978/19).</a:t>
          </a:r>
        </a:p>
        <a:p>
          <a:pPr lvl="0" algn="just" defTabSz="3556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ВП ВС звертає увагу на те, що вимога про стягнення коштів з державного бюджету з підстав порушення контролюючим органом прав платника податків може мати різну природу. В одних випадках вона є ефективним способом відновлення права платника (тобто є способом захисту в публічно-правових відносинах), як наприклад, зазначено у висновку Великої Палати, викладеному в пунктах 71 та 74 постанови від 19.01.2023 у справі № 140/1770/19, де йшлося про такий спосіб захисту права платника податків на отримання заборгованості з бюджетного відшкодування ПДВ. В інших випадках стягнення коштів з державного бюджету є результатом судового захисту позивача в деліктному зобов'язанні, коли порушене право вже не відновлюється та/або позивач одержує компенсацію наслідків порушення (як і в цій справі, де не йдеться про відновлення таким способом права позивача на отримання коштів з бюджету, оскільки він не має права на отримання цих коштів у межах податкових відносин в умовах, якби контролюючий орган не вчинив </a:t>
          </a:r>
          <a:r>
            <a:rPr lang="uk-UA" sz="8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порушення). </a:t>
          </a:r>
          <a:r>
            <a:rPr lang="uk-UA" sz="800" b="1" kern="1200" noProof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xmlns:r="http://schemas.openxmlformats.org/officeDocument/2006/relationships" r:id="rId1"/>
            </a:rPr>
            <a:t>https</a:t>
          </a: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  <a:hlinkClick xmlns:r="http://schemas.openxmlformats.org/officeDocument/2006/relationships" r:id="rId1"/>
            </a:rPr>
            <a:t>://reestr.court.gov.ua/Review/109491932</a:t>
          </a:r>
          <a:r>
            <a:rPr lang="uk-UA" sz="8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 </a:t>
          </a:r>
        </a:p>
      </dsp:txBody>
      <dsp:txXfrm>
        <a:off x="0" y="0"/>
        <a:ext cx="8467668" cy="421111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0DE31-9AEC-4203-B692-5715756E6C53}">
      <dsp:nvSpPr>
        <dsp:cNvPr id="0" name=""/>
        <dsp:cNvSpPr/>
      </dsp:nvSpPr>
      <dsp:spPr>
        <a:xfrm>
          <a:off x="0" y="351"/>
          <a:ext cx="3729913" cy="719376"/>
        </a:xfrm>
        <a:prstGeom prst="roundRect">
          <a:avLst/>
        </a:prstGeom>
        <a:solidFill>
          <a:schemeClr val="tx2">
            <a:lumMod val="25000"/>
            <a:alpha val="17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kumimoji="0" lang="uk-UA" sz="1600" b="1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rPr>
            <a:t>Постанови КАС ВС </a:t>
          </a: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від 14.07.2022 у справі № 420/14397/21, КГС ВС від 16.09.2020 у справі № 916/978/19</a:t>
          </a:r>
          <a:endParaRPr kumimoji="0" lang="uk-UA" sz="1600" b="1" i="0" u="none" strike="noStrike" kern="1200" cap="none" spc="0" normalizeH="0" baseline="0" noProof="0" dirty="0">
            <a:ln>
              <a:noFill/>
            </a:ln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uLnTx/>
            <a:uFillTx/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351"/>
        <a:ext cx="3729913" cy="719376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1186E1-D2E0-4DE9-9FD1-C23BC272EA6B}">
      <dsp:nvSpPr>
        <dsp:cNvPr id="0" name=""/>
        <dsp:cNvSpPr/>
      </dsp:nvSpPr>
      <dsp:spPr>
        <a:xfrm>
          <a:off x="0" y="0"/>
          <a:ext cx="4130279" cy="647189"/>
        </a:xfrm>
        <a:prstGeom prst="roundRect">
          <a:avLst/>
        </a:prstGeom>
        <a:solidFill>
          <a:schemeClr val="tx2">
            <a:lumMod val="25000"/>
            <a:alpha val="16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uk-UA" sz="16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Постанова ВП ВС від 01.03.2023 у справі №925/556/21</a:t>
          </a:r>
          <a:endParaRPr lang="uk-UA" sz="16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0"/>
        <a:ext cx="4130279" cy="647189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F56D4A-9A76-4414-A5F2-8066BE125047}">
      <dsp:nvSpPr>
        <dsp:cNvPr id="0" name=""/>
        <dsp:cNvSpPr/>
      </dsp:nvSpPr>
      <dsp:spPr>
        <a:xfrm>
          <a:off x="0" y="673336"/>
          <a:ext cx="3582001" cy="3305956"/>
        </a:xfrm>
        <a:prstGeom prst="homePlate">
          <a:avLst/>
        </a:prstGeom>
        <a:solidFill>
          <a:schemeClr val="tx2">
            <a:lumMod val="25000"/>
            <a:alpha val="29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lvl="0" algn="just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>	</a:t>
          </a: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КГС ВС зроблено висновок про те, що прокурор має діяти у процесі в інтересах держави тільки в особі сільської ради, якщо він звернувся одночасно з вимогами про визнання незаконним і скасування її рішення про затвердження проекту землеустрою щодо відведення та передання земельної ділянки в оренду, про визнання незаконним і скасування рішення сільради про продовження відповідного договору оренди, про визнання недійсними і припинення на майбутнє договору оренди землі та додаткової угоди про внесення змін до договору оренди землі, а також про зобов`язання орендаря повернути територіальній громаді в особі сільради земельну ділянку шляхом підписання акта приймання-передачі. </a:t>
          </a:r>
        </a:p>
        <a:p>
          <a:pPr lvl="0" algn="just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noProof="0" dirty="0" smtClean="0"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rPr>
            <a:t>	</a:t>
          </a:r>
          <a:endParaRPr lang="uk-UA" sz="1200" b="1" kern="1200" noProof="0" dirty="0">
            <a:solidFill>
              <a:schemeClr val="bg2">
                <a:lumMod val="20000"/>
                <a:lumOff val="80000"/>
              </a:schemeClr>
            </a:solidFill>
            <a:effectLst>
              <a:outerShdw blurRad="38100" dist="25400" dir="5400000" algn="tl" rotWithShape="0">
                <a:srgbClr val="000000">
                  <a:alpha val="43000"/>
                </a:srgbClr>
              </a:outerShdw>
            </a:effectLst>
            <a:latin typeface="Times New Roman" pitchFamily="18" charset="0"/>
            <a:ea typeface="+mj-ea"/>
            <a:cs typeface="Times New Roman" pitchFamily="18" charset="0"/>
          </a:endParaRPr>
        </a:p>
      </dsp:txBody>
      <dsp:txXfrm>
        <a:off x="0" y="673336"/>
        <a:ext cx="3582001" cy="3305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E8FDF-EBCC-482F-8003-D19E610954F3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0917D-441D-47B3-B65E-3F6798E1ADDF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C0917D-441D-47B3-B65E-3F6798E1ADDF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23F3E26-BE0A-424A-947F-C108B595D07D}" type="datetimeFigureOut">
              <a:rPr lang="uk-UA" smtClean="0"/>
              <a:pPr/>
              <a:t>17.05.2023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C8A768-57F3-4146-822D-25A0703D270B}" type="slidenum">
              <a:rPr lang="uk-UA" smtClean="0"/>
              <a:pPr/>
              <a:t>‹№›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Layout" Target="../diagrams/layout8.xml"/><Relationship Id="rId3" Type="http://schemas.openxmlformats.org/officeDocument/2006/relationships/diagramLayout" Target="../diagrams/layout5.xml"/><Relationship Id="rId21" Type="http://schemas.microsoft.com/office/2007/relationships/diagramDrawing" Target="../diagrams/drawing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diagramData" Target="../diagrams/data8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Colors" Target="../diagrams/colors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19" Type="http://schemas.openxmlformats.org/officeDocument/2006/relationships/diagramQuickStyle" Target="../diagrams/quickStyle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18" Type="http://schemas.openxmlformats.org/officeDocument/2006/relationships/diagramLayout" Target="../diagrams/layout12.xml"/><Relationship Id="rId3" Type="http://schemas.openxmlformats.org/officeDocument/2006/relationships/diagramLayout" Target="../diagrams/layout9.xml"/><Relationship Id="rId21" Type="http://schemas.microsoft.com/office/2007/relationships/diagramDrawing" Target="../diagrams/drawing12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17" Type="http://schemas.openxmlformats.org/officeDocument/2006/relationships/diagramData" Target="../diagrams/data12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20" Type="http://schemas.openxmlformats.org/officeDocument/2006/relationships/diagramColors" Target="../diagrams/colors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19" Type="http://schemas.openxmlformats.org/officeDocument/2006/relationships/diagramQuickStyle" Target="../diagrams/quickStyle12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857600"/>
          </a:xfrm>
        </p:spPr>
        <p:txBody>
          <a:bodyPr>
            <a:normAutofit/>
          </a:bodyPr>
          <a:lstStyle/>
          <a:p>
            <a:r>
              <a:rPr lang="uk-UA" sz="4400" dirty="0" smtClean="0"/>
              <a:t>Відступлення Великої Палати Верховного Суду від правових висновків Верховного Суду у господарських справах</a:t>
            </a:r>
            <a:br>
              <a:rPr lang="uk-UA" sz="4400" dirty="0" smtClean="0"/>
            </a:br>
            <a:r>
              <a:rPr lang="uk-UA" sz="4400" dirty="0" smtClean="0"/>
              <a:t>2023</a:t>
            </a:r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uk-UA" sz="1300" dirty="0" smtClean="0"/>
              <a:t>Відділ аналітичної роботи та узагальнення судової практики</a:t>
            </a:r>
            <a:r>
              <a:rPr lang="uk-UA" sz="1300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endParaRPr lang="uk-UA" sz="1300" dirty="0"/>
          </a:p>
        </p:txBody>
      </p:sp>
    </p:spTree>
    <p:extLst>
      <p:ext uri="{BB962C8B-B14F-4D97-AF65-F5344CB8AC3E}">
        <p14:creationId xmlns="" xmlns:p14="http://schemas.microsoft.com/office/powerpoint/2010/main" val="198449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застосування ч.2 ст.388 ЦК </a:t>
            </a:r>
            <a:r>
              <a:rPr lang="uk-UA" sz="2000" b="1" dirty="0" err="1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України-витребування</a:t>
            </a: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(повернення) майна, яке було продане під час процедури банкрутства</a:t>
            </a: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1763464"/>
              </p:ext>
            </p:extLst>
          </p:nvPr>
        </p:nvGraphicFramePr>
        <p:xfrm>
          <a:off x="554437" y="2060848"/>
          <a:ext cx="3009451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19268099"/>
              </p:ext>
            </p:extLst>
          </p:nvPr>
        </p:nvGraphicFramePr>
        <p:xfrm>
          <a:off x="3275856" y="2060848"/>
          <a:ext cx="5671692" cy="42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1550189413"/>
              </p:ext>
            </p:extLst>
          </p:nvPr>
        </p:nvGraphicFramePr>
        <p:xfrm>
          <a:off x="545623" y="1196752"/>
          <a:ext cx="323429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="" xmlns:p14="http://schemas.microsoft.com/office/powerpoint/2010/main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стягнення з держави на користь юридичної особи збитків, завданих неправомірними діями податкового органу щодо зупинення реєстрації податкових накладних, поданих позивачем</a:t>
            </a: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91763464"/>
              </p:ext>
            </p:extLst>
          </p:nvPr>
        </p:nvGraphicFramePr>
        <p:xfrm>
          <a:off x="554437" y="2060848"/>
          <a:ext cx="2721419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219268099"/>
              </p:ext>
            </p:extLst>
          </p:nvPr>
        </p:nvGraphicFramePr>
        <p:xfrm>
          <a:off x="467544" y="2060848"/>
          <a:ext cx="8480004" cy="42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="" xmlns:p14="http://schemas.microsoft.com/office/powerpoint/2010/main" val="1550189413"/>
              </p:ext>
            </p:extLst>
          </p:nvPr>
        </p:nvGraphicFramePr>
        <p:xfrm>
          <a:off x="545622" y="1196752"/>
          <a:ext cx="3729913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="" xmlns:p14="http://schemas.microsoft.com/office/powerpoint/2010/main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/>
        </p:nvSpPr>
        <p:spPr>
          <a:xfrm>
            <a:off x="614362" y="332656"/>
            <a:ext cx="8172451" cy="72008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>
              <a:spcBef>
                <a:spcPct val="0"/>
              </a:spcBef>
            </a:pPr>
            <a:r>
              <a:rPr lang="uk-UA" sz="2000" b="1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Щодо представництва прокурором </a:t>
            </a:r>
          </a:p>
        </p:txBody>
      </p:sp>
      <p:graphicFrame>
        <p:nvGraphicFramePr>
          <p:cNvPr id="14" name="Місце для вмісту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91763464"/>
              </p:ext>
            </p:extLst>
          </p:nvPr>
        </p:nvGraphicFramePr>
        <p:xfrm>
          <a:off x="554437" y="2060848"/>
          <a:ext cx="3585515" cy="4654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5" name="Місце для вмісту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19268099"/>
              </p:ext>
            </p:extLst>
          </p:nvPr>
        </p:nvGraphicFramePr>
        <p:xfrm>
          <a:off x="4355976" y="2060848"/>
          <a:ext cx="4591572" cy="4221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6" name="Схема 15"/>
          <p:cNvGraphicFramePr/>
          <p:nvPr>
            <p:extLst>
              <p:ext uri="{D42A27DB-BD31-4B8C-83A1-F6EECF244321}">
                <p14:modId xmlns:p14="http://schemas.microsoft.com/office/powerpoint/2010/main" xmlns="" val="1550189413"/>
              </p:ext>
            </p:extLst>
          </p:nvPr>
        </p:nvGraphicFramePr>
        <p:xfrm>
          <a:off x="545623" y="1196752"/>
          <a:ext cx="3234290" cy="72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7" name="Схема 16"/>
          <p:cNvGraphicFramePr/>
          <p:nvPr>
            <p:extLst>
              <p:ext uri="{D42A27DB-BD31-4B8C-83A1-F6EECF244321}">
                <p14:modId xmlns:p14="http://schemas.microsoft.com/office/powerpoint/2010/main" xmlns="" val="1070022202"/>
              </p:ext>
            </p:extLst>
          </p:nvPr>
        </p:nvGraphicFramePr>
        <p:xfrm>
          <a:off x="4656534" y="1196752"/>
          <a:ext cx="4130279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Поті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834</TotalTime>
  <Words>119</Words>
  <Application>Microsoft Office PowerPoint</Application>
  <PresentationFormat>Екран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5" baseType="lpstr">
      <vt:lpstr>Потік</vt:lpstr>
      <vt:lpstr>Відступлення Великої Палати Верховного Суду від правових висновків Верховного Суду у господарських справах 2023 Відділ аналітичної роботи та узагальнення судової практики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Відступлення Верховного Суду у складі суддів об`єднаної палати Касаційного господарського суду від правових висновків  Верховного Суду у господарських справах</dc:title>
  <dc:creator>user4</dc:creator>
  <cp:lastModifiedBy>user4</cp:lastModifiedBy>
  <cp:revision>135</cp:revision>
  <dcterms:created xsi:type="dcterms:W3CDTF">2020-02-14T13:33:55Z</dcterms:created>
  <dcterms:modified xsi:type="dcterms:W3CDTF">2023-05-17T06:17:35Z</dcterms:modified>
</cp:coreProperties>
</file>