
<file path=[Content_Types].xml><?xml version="1.0" encoding="utf-8"?>
<Types xmlns="http://schemas.openxmlformats.org/package/2006/content-types">
  <Override PartName="/ppt/diagrams/colors22.xml" ContentType="application/vnd.openxmlformats-officedocument.drawingml.diagramColors+xml"/>
  <Override PartName="/ppt/diagrams/data35.xml" ContentType="application/vnd.openxmlformats-officedocument.drawingml.diagramData+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drawing43.xml" ContentType="application/vnd.ms-office.drawingml.diagramDrawing+xml"/>
  <Override PartName="/ppt/diagrams/colors49.xml" ContentType="application/vnd.openxmlformats-officedocument.drawingml.diagramColors+xml"/>
  <Override PartName="/ppt/diagrams/quickStyle53.xml" ContentType="application/vnd.openxmlformats-officedocument.drawingml.diagramStyle+xml"/>
  <Override PartName="/ppt/diagrams/drawing54.xml" ContentType="application/vnd.ms-office.drawingml.diagramDrawing+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5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colors52.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diagrams/colors41.xml" ContentType="application/vnd.openxmlformats-officedocument.drawingml.diagramColors+xml"/>
  <Override PartName="/ppt/diagrams/data54.xml" ContentType="application/vnd.openxmlformats-officedocument.drawingml.diagramData+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diagrams/data21.xml" ContentType="application/vnd.openxmlformats-officedocument.drawingml.diagramData+xml"/>
  <Override PartName="/ppt/diagrams/quickStyle47.xml" ContentType="application/vnd.openxmlformats-officedocument.drawingml.diagramStyle+xml"/>
  <Override PartName="/ppt/diagrams/drawing48.xml" ContentType="application/vnd.ms-office.drawingml.diagramDrawing+xml"/>
  <Override PartName="/ppt/presentation.xml" ContentType="application/vnd.openxmlformats-officedocument.presentationml.presentation.main+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diagrams/layout47.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50.xml" ContentType="application/vnd.openxmlformats-officedocument.drawingml.diagramStyle+xml"/>
  <Override PartName="/ppt/diagrams/drawing51.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colors46.xml" ContentType="application/vnd.openxmlformats-officedocument.drawingml.diagramColors+xml"/>
  <Override PartName="/ppt/diagrams/data48.xml" ContentType="application/vnd.openxmlformats-officedocument.drawingml.diagramData+xml"/>
  <Override PartName="/ppt/diagrams/colors24.xml" ContentType="application/vnd.openxmlformats-officedocument.drawingml.diagramColors+xml"/>
  <Override PartName="/ppt/diagrams/data37.xml" ContentType="application/vnd.openxmlformats-officedocument.drawingml.diagramData+xml"/>
  <Override PartName="/ppt/diagrams/layout50.xml" ContentType="application/vnd.openxmlformats-officedocument.drawingml.diagramLayout+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Layouts/slideLayout4.xml" ContentType="application/vnd.openxmlformats-officedocument.presentationml.slideLayout+xml"/>
  <Override PartName="/ppt/diagrams/data15.xml" ContentType="application/vnd.openxmlformats-officedocument.drawingml.diagramData+xml"/>
  <Override PartName="/ppt/diagrams/data51.xml" ContentType="application/vnd.openxmlformats-officedocument.drawingml.diagramData+xml"/>
  <Override PartName="/ppt/slides/slide2.xml" ContentType="application/vnd.openxmlformats-officedocument.presentationml.slide+xml"/>
  <Override PartName="/ppt/diagrams/quickStyle19.xml" ContentType="application/vnd.openxmlformats-officedocument.drawingml.diagramStyle+xml"/>
  <Override PartName="/ppt/diagrams/data40.xml" ContentType="application/vnd.openxmlformats-officedocument.drawingml.diagramData+xml"/>
  <Override PartName="/ppt/diagrams/quickStyle55.xml" ContentType="application/vnd.openxmlformats-officedocument.drawingml.diagramStyle+xml"/>
  <Override PartName="/ppt/diagrams/drawing5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quickStyle44.xml" ContentType="application/vnd.openxmlformats-officedocument.drawingml.diagramStyle+xml"/>
  <Override PartName="/ppt/diagrams/drawing45.xml" ContentType="application/vnd.ms-office.drawingml.diagramDrawing+xml"/>
  <Override PartName="/ppt/diagrams/layout5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quickStyle22.xml" ContentType="application/vnd.openxmlformats-officedocument.drawingml.diagramStyle+xml"/>
  <Override PartName="/ppt/diagrams/drawing23.xml" ContentType="application/vnd.ms-office.drawingml.diagramDrawing+xml"/>
  <Override PartName="/ppt/diagrams/colors29.xml" ContentType="application/vnd.openxmlformats-officedocument.drawingml.diagramColors+xml"/>
  <Override PartName="/ppt/diagrams/layout44.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diagrams/data49.xml" ContentType="application/vnd.openxmlformats-officedocument.drawingml.diagramData+xml"/>
  <Override PartName="/ppt/diagrams/layout51.xml" ContentType="application/vnd.openxmlformats-officedocument.drawingml.diagramLayout+xml"/>
  <Override PartName="/ppt/diagrams/colors54.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43.xml" ContentType="application/vnd.openxmlformats-officedocument.drawingml.diagramColors+xml"/>
  <Override PartName="/ppt/diagrams/data56.xml" ContentType="application/vnd.openxmlformats-officedocument.drawingml.diagramData+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diagrams/data45.xml" ContentType="application/vnd.openxmlformats-officedocument.drawingml.diagramData+xml"/>
  <Override PartName="/ppt/diagrams/colors50.xml" ContentType="application/vnd.openxmlformats-officedocument.drawingml.diagramColors+xml"/>
  <Override PartName="/ppt/slides/slide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49.xml" ContentType="application/vnd.openxmlformats-officedocument.drawingml.diagramStyle+xml"/>
  <Override PartName="/ppt/diagrams/data52.xml" ContentType="application/vnd.openxmlformats-officedocument.drawingml.diagramData+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diagrams/data41.xml" ContentType="application/vnd.openxmlformats-officedocument.drawingml.diagramData+xml"/>
  <Override PartName="/ppt/diagrams/quickStyle56.xml" ContentType="application/vnd.openxmlformats-officedocument.drawingml.diagramStyle+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diagrams/quickStyle45.xml" ContentType="application/vnd.openxmlformats-officedocument.drawingml.diagramStyle+xml"/>
  <Override PartName="/ppt/diagrams/drawing46.xml" ContentType="application/vnd.ms-office.drawingml.diagramDrawing+xml"/>
  <Override PartName="/ppt/diagrams/layout49.xml" ContentType="application/vnd.openxmlformats-officedocument.drawingml.diagram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quickStyle52.xml" ContentType="application/vnd.openxmlformats-officedocument.drawingml.diagramStyle+xml"/>
  <Override PartName="/ppt/diagrams/drawing53.xml" ContentType="application/vnd.ms-office.drawingml.diagramDrawing+xml"/>
  <Override PartName="/ppt/diagrams/layout56.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layout45.xml" ContentType="application/vnd.openxmlformats-officedocument.drawingml.diagramLayout+xml"/>
  <Override PartName="/ppt/diagrams/colors48.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diagrams/layout52.xml" ContentType="application/vnd.openxmlformats-officedocument.drawingml.diagramLayout+xml"/>
  <Override PartName="/ppt/diagrams/colors5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colors44.xml" ContentType="application/vnd.openxmlformats-officedocument.drawingml.diagramColors+xml"/>
  <Override PartName="/ppt/diagrams/data46.xml" ContentType="application/vnd.openxmlformats-officedocument.drawingml.diagramData+xml"/>
  <Override PartName="/ppt/diagrams/drawing2.xml" ContentType="application/vnd.ms-office.drawingml.diagramDrawing+xml"/>
  <Override PartName="/ppt/diagrams/data17.xml" ContentType="application/vnd.openxmlformats-officedocument.drawingml.diagramData+xml"/>
  <Override PartName="/ppt/diagrams/colors51.xml" ContentType="application/vnd.openxmlformats-officedocument.drawingml.diagramColors+xml"/>
  <Override PartName="/ppt/diagrams/data53.xml" ContentType="application/vnd.openxmlformats-officedocument.drawingml.diagramData+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theme/theme1.xml" ContentType="application/vnd.openxmlformats-officedocument.theme+xml"/>
  <Override PartName="/ppt/diagrams/data31.xml" ContentType="application/vnd.openxmlformats-officedocument.drawingml.diagramData+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diagrams/quickStyle46.xml" ContentType="application/vnd.openxmlformats-officedocument.drawingml.diagramStyle+xml"/>
  <Override PartName="/ppt/diagrams/drawing47.xml" ContentType="application/vnd.ms-office.drawingml.diagramDrawing+xml"/>
  <Override PartName="/ppt/slides/slide10.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layout46.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colors56.xml" ContentType="application/vnd.openxmlformats-officedocument.drawingml.diagramColors+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colors45.xml" ContentType="application/vnd.openxmlformats-officedocument.drawingml.diagramColors+xml"/>
  <Override PartName="/ppt/diagrams/drawing50.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data47.xml" ContentType="application/vnd.openxmlformats-officedocument.drawingml.diagramData+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diagrams/data5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ppt/diagrams/quickStyle54.xml" ContentType="application/vnd.openxmlformats-officedocument.drawingml.diagramStyle+xml"/>
  <Override PartName="/ppt/diagrams/drawing55.xml" ContentType="application/vnd.ms-office.drawingml.diagramDrawing+xml"/>
  <Override PartName="/ppt/diagrams/layout18.xml" ContentType="application/vnd.openxmlformats-officedocument.drawingml.diagramLayout+xml"/>
  <Override PartName="/ppt/diagrams/quickStyle43.xml" ContentType="application/vnd.openxmlformats-officedocument.drawingml.diagramStyle+xml"/>
  <Override PartName="/ppt/diagrams/drawing44.xml" ContentType="application/vnd.ms-office.drawingml.diagramDrawing+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layout54.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layout43.xml" ContentType="application/vnd.openxmlformats-officedocument.drawingml.diagramLayout+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53.xml" ContentType="application/vnd.openxmlformats-officedocument.drawingml.diagramColors+xml"/>
  <Override PartName="/ppt/diagrams/data55.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diagrams/data44.xml" ContentType="application/vnd.openxmlformats-officedocument.drawingml.diagramData+xml"/>
  <Override PartName="/ppt/slideMasters/slideMaster1.xml" ContentType="application/vnd.openxmlformats-officedocument.presentationml.slideMaster+xml"/>
  <Override PartName="/ppt/diagrams/colors20.xml" ContentType="application/vnd.openxmlformats-officedocument.drawingml.diagramColors+xml"/>
  <Override PartName="/ppt/diagrams/data33.xml" ContentType="application/vnd.openxmlformats-officedocument.drawingml.diagramData+xml"/>
  <Override PartName="/ppt/diagrams/data11.xml" ContentType="application/vnd.openxmlformats-officedocument.drawingml.diagramData+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quickStyle48.xml" ContentType="application/vnd.openxmlformats-officedocument.drawingml.diagramStyle+xml"/>
  <Override PartName="/ppt/diagrams/drawing49.xml" ContentType="application/vnd.ms-office.drawingml.diagramDrawing+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diagrams/layout48.xml" ContentType="application/vnd.openxmlformats-officedocument.drawingml.diagramLayout+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7.xml" ContentType="application/vnd.openxmlformats-officedocument.drawingml.diagramLayout+xml"/>
  <Override PartName="/ppt/diagrams/drawing9.xml" ContentType="application/vnd.ms-office.drawingml.diagramDrawing+xml"/>
  <Override PartName="/ppt/diagrams/layout15.xml" ContentType="application/vnd.openxmlformats-officedocument.drawingml.diagramLayout+xml"/>
  <Override PartName="/ppt/diagrams/layout26.xml" ContentType="application/vnd.openxmlformats-officedocument.drawingml.diagramLayout+xml"/>
  <Override PartName="/ppt/diagrams/drawing41.xml" ContentType="application/vnd.ms-office.drawingml.diagramDrawing+xml"/>
  <Override PartName="/ppt/diagrams/colors47.xml" ContentType="application/vnd.openxmlformats-officedocument.drawingml.diagramColors+xml"/>
  <Override PartName="/ppt/diagrams/quickStyle51.xml" ContentType="application/vnd.openxmlformats-officedocument.drawingml.diagramStyle+xml"/>
  <Override PartName="/ppt/diagrams/drawing5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8" r:id="rId2"/>
    <p:sldId id="260" r:id="rId3"/>
    <p:sldId id="261" r:id="rId4"/>
    <p:sldId id="262" r:id="rId5"/>
    <p:sldId id="263" r:id="rId6"/>
    <p:sldId id="264"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86437" autoAdjust="0"/>
  </p:normalViewPr>
  <p:slideViewPr>
    <p:cSldViewPr>
      <p:cViewPr>
        <p:scale>
          <a:sx n="142" d="100"/>
          <a:sy n="142" d="100"/>
        </p:scale>
        <p:origin x="-744" y="240"/>
      </p:cViewPr>
      <p:guideLst>
        <p:guide orient="horz" pos="2160"/>
        <p:guide pos="2880"/>
      </p:guideLst>
    </p:cSldViewPr>
  </p:slideViewPr>
  <p:outlineViewPr>
    <p:cViewPr>
      <p:scale>
        <a:sx n="33" d="100"/>
        <a:sy n="33" d="100"/>
      </p:scale>
      <p:origin x="210" y="6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5637736" TargetMode="External"/></Relationships>
</file>

<file path=ppt/diagrams/_rels/data1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5248995" TargetMode="External"/></Relationships>
</file>

<file path=ppt/diagrams/_rels/data18.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5935911"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reestr.court.gov.ua/Review/102973874" TargetMode="External"/></Relationships>
</file>

<file path=ppt/diagrams/_rels/data2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6558719" TargetMode="External"/></Relationships>
</file>

<file path=ppt/diagrams/_rels/data2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6841696" TargetMode="External"/></Relationships>
</file>

<file path=ppt/diagrams/_rels/data3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7140908" TargetMode="External"/></Relationships>
</file>

<file path=ppt/diagrams/_rels/data3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7219912" TargetMode="External"/></Relationships>
</file>

<file path=ppt/diagrams/_rels/data38.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7510192" TargetMode="External"/></Relationships>
</file>

<file path=ppt/diagrams/_rels/data4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7510193" TargetMode="External"/></Relationships>
</file>

<file path=ppt/diagrams/_rels/data4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7834207" TargetMode="External"/></Relationships>
</file>

<file path=ppt/diagrams/_rels/data5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8086904" TargetMode="External"/></Relationships>
</file>

<file path=ppt/diagrams/_rels/data5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8285268"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reestr.court.gov.ua/Review/103283361"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5637736" TargetMode="External"/></Relationships>
</file>

<file path=ppt/diagrams/_rels/drawing1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5248995" TargetMode="External"/></Relationships>
</file>

<file path=ppt/diagrams/_rels/drawing18.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5935911"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reestr.court.gov.ua/Review/102973874" TargetMode="External"/></Relationships>
</file>

<file path=ppt/diagrams/_rels/drawing2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6558719" TargetMode="External"/></Relationships>
</file>

<file path=ppt/diagrams/_rels/drawing2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6841696" TargetMode="External"/></Relationships>
</file>

<file path=ppt/diagrams/_rels/drawing3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7219912" TargetMode="External"/></Relationships>
</file>

<file path=ppt/diagrams/_rels/drawing38.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7510192" TargetMode="External"/></Relationships>
</file>

<file path=ppt/diagrams/_rels/drawing4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7510193" TargetMode="External"/></Relationships>
</file>

<file path=ppt/diagrams/_rels/drawing4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7834207" TargetMode="External"/></Relationships>
</file>

<file path=ppt/diagrams/_rels/drawing5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8086904" TargetMode="External"/></Relationships>
</file>

<file path=ppt/diagrams/_rels/drawing54.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08285268"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reestr.court.gov.ua/Review/10328336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зроблено висновок про можливість заміни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стягувача</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/позивача у справі за наявності ознак закінчення законодавчо встановленого строку на пред`явлення виконавчих документів до виконання та за відсутності обставин його поновлення.</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0D3D19DE-600F-4017-AB64-9EEC4AC56C04}" type="presOf" srcId="{7A615780-D022-4AFF-8D48-AB7A7B171E5F}" destId="{548A3B55-16F6-480F-B82A-08DB5D3007E9}" srcOrd="0" destOrd="0" presId="urn:microsoft.com/office/officeart/2005/8/layout/lProcess3"/>
    <dgm:cxn modelId="{118C491F-87BB-4A5E-8007-A239D564F041}" type="presOf" srcId="{4BC3F7BD-86BF-47FB-9DB0-44B4694B5F1C}" destId="{3EF56D4A-9A76-4414-A5F2-8066BE125047}" srcOrd="0" destOrd="0" presId="urn:microsoft.com/office/officeart/2005/8/layout/lProcess3"/>
    <dgm:cxn modelId="{456BE50D-9531-4D75-8921-CD1DF283BECA}" type="presParOf" srcId="{548A3B55-16F6-480F-B82A-08DB5D3007E9}" destId="{A3C4AD7B-2E3E-44E9-8180-719FA0B03778}" srcOrd="0" destOrd="0" presId="urn:microsoft.com/office/officeart/2005/8/layout/lProcess3"/>
    <dgm:cxn modelId="{21460960-58E6-4D11-97DC-F30BB661381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відходить від правового висновку, висловленого у постанові КАС ВС від  09.09.2021 у справі № 640/11311/19, шляхом уточнення та зазначає, що проведення оцінки майна - об`єкта нерухомості повинно здійснюватися з обов`язковим призначенням для оцінки суб`єкта оціночної діяльності - суб`єкта господарювання відповідно до положень абз.2 ч.3 ст.57 та статті 20 Закону України «Про виконавче провадження» № 1404-VIII на підставі постанови виконавця. </a:t>
          </a:r>
          <a:r>
            <a:rPr lang="uk-UA" sz="1200" kern="1200" dirty="0" smtClean="0">
              <a:hlinkClick xmlns:r="http://schemas.openxmlformats.org/officeDocument/2006/relationships" r:id="rId1"/>
            </a:rPr>
            <a:t>https://reestr.court.gov.ua/Review/105637736</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ScaleY="148254" custRadScaleRad="100040" custRadScaleInc="136">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8B52DC32-BB7E-4543-9200-D9193E6B7DD1}" type="presOf" srcId="{2626830C-0EB7-49A5-8B47-6224EDCCDD67}" destId="{77B318FB-71D7-41D0-AA84-1F15136221FC}" srcOrd="0" destOrd="0" presId="urn:microsoft.com/office/officeart/2005/8/layout/cycle2"/>
    <dgm:cxn modelId="{F5D70C25-8117-48DC-AD9D-108E5394B03A}" type="presOf" srcId="{109A425D-96BE-4C4C-B32F-69B188308839}" destId="{4532A5CD-ED12-4521-B172-187366941F6A}" srcOrd="0" destOrd="0" presId="urn:microsoft.com/office/officeart/2005/8/layout/cycle2"/>
    <dgm:cxn modelId="{6C552965-C397-4B89-84E1-6673D8F92A5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від  09.09.2021 у справі № 640/11311/19</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7448FEE-4534-4B73-9C36-707BBC548F72}" type="presOf" srcId="{2A52989D-F7FB-4581-A78D-5AA2820D8337}" destId="{D3023C26-3E73-4E84-8F9D-13921BA3731C}" srcOrd="0" destOrd="0" presId="urn:microsoft.com/office/officeart/2005/8/layout/vList2"/>
    <dgm:cxn modelId="{219CE64E-ED92-4934-81B3-D6A71961550A}" type="presOf" srcId="{7D6ACE49-2C7D-4B55-8258-8FF78D2D3F87}" destId="{7A20DE31-9AEC-4203-B692-5715756E6C53}" srcOrd="0" destOrd="0" presId="urn:microsoft.com/office/officeart/2005/8/layout/vList2"/>
    <dgm:cxn modelId="{1333604E-F0DA-4C9D-9336-CF9C42040238}"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20.07.2022 у справі № 910/10956/15</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9B792DAF-EA99-4B2E-B404-19D9FA0DB3A1}" type="presOf" srcId="{CEC9EB15-5746-4F36-8AFD-EACA623DA04B}" destId="{491186E1-D2E0-4DE9-9FD1-C23BC272EA6B}" srcOrd="0" destOrd="0" presId="urn:microsoft.com/office/officeart/2005/8/layout/vList2"/>
    <dgm:cxn modelId="{2A034ADD-168E-4D81-9C1E-3B3FA033A177}" type="presOf" srcId="{24E5C34E-DA21-45B9-B55D-F89D03FA1B3A}" destId="{3C8EE393-9385-4B7F-8750-BF622842E9AB}" srcOrd="0" destOrd="0" presId="urn:microsoft.com/office/officeart/2005/8/layout/vList2"/>
    <dgm:cxn modelId="{E636D58F-9F22-429F-ABA0-7AE89CEE174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у постанові вказав, що Публічне акціонерне товариство, яке було стороною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іпотекодержателем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іпотеки під час його укладення, не вибуло з цивільно-правових і процесуальних відносин щодо визнання цього договору недійсним та не втратило прав учасника у справі щодо спору, пов`язаного з вчиненням зазначеного правочину. Оскільки на підставі договору відступлення права вимоги відбулася заміна кредитора у зобов`язальних правовідносинах, пов`язаних із виконанням зобов`язань за кредитним договором та за договором іпотеки, то зазначена заміна кредитора не стосується правовідносин у спорі щодо визнання договору іпотеки недійсним.</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6125C87A-9C6F-49DB-87C0-8F97EE4FFBF3}" type="presOf" srcId="{7A615780-D022-4AFF-8D48-AB7A7B171E5F}" destId="{548A3B55-16F6-480F-B82A-08DB5D3007E9}" srcOrd="0" destOrd="0" presId="urn:microsoft.com/office/officeart/2005/8/layout/lProcess3"/>
    <dgm:cxn modelId="{DE8F023B-A175-45CF-AB97-04098D166CC0}"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57EA9361-240A-411A-AA90-1EC08179E831}" type="presParOf" srcId="{548A3B55-16F6-480F-B82A-08DB5D3007E9}" destId="{A3C4AD7B-2E3E-44E9-8180-719FA0B03778}" srcOrd="0" destOrd="0" presId="urn:microsoft.com/office/officeart/2005/8/layout/lProcess3"/>
    <dgm:cxn modelId="{F7D3BA16-A58B-49A7-8916-473CE9ED7AF1}"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звертає увагу на те, що одним із прав сторони у матеріальних відносинах (зокрема за договором іпотеки) є право на судовий захист порушених, невизнаних або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оспорюваних</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цивільних прав чи інтересів (у тому числі, якщо порушення відбувається внаслідок розірвання договору іпотеки за згодою сторін). Таке право сторона може реалізувати, зокрема, у цивільних процесуальних відносинах (зокрема за позовом про визнання недійсним договору про розірвання договору іпотеки).</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Інакше кажучи, якщо первісний кредитор відчужив права вимоги за договорами новому кредитору, то він передав останньому і право на судовий захист відповідних прав вимоги, у тому числі тоді, якщо щодо цих прав є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оспорюваний</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первісним кредитором правочин. Після відступлення цивільного права первісний кредитор не зберігає за собою право його судового захисту. </a:t>
          </a:r>
          <a:r>
            <a:rPr lang="uk-UA" sz="1200" u="sng" dirty="0" smtClean="0">
              <a:latin typeface="Times New Roman" pitchFamily="18" charset="0"/>
              <a:cs typeface="Times New Roman" pitchFamily="18" charset="0"/>
              <a:hlinkClick xmlns:r="http://schemas.openxmlformats.org/officeDocument/2006/relationships" r:id="rId1"/>
            </a:rPr>
            <a:t> </a:t>
          </a:r>
          <a:r>
            <a:rPr lang="uk-UA" sz="1200" u="sng" dirty="0">
              <a:latin typeface="Times New Roman" pitchFamily="18" charset="0"/>
              <a:cs typeface="Times New Roman" pitchFamily="18" charset="0"/>
              <a:hlinkClick xmlns:r="http://schemas.openxmlformats.org/officeDocument/2006/relationships" r:id="rId1"/>
            </a:rPr>
            <a:t>https://reestr.court.gov.ua/Review/105248995</a:t>
          </a:r>
          <a:r>
            <a:rPr lang="uk-UA" sz="1200" dirty="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ScaleY="148254" custRadScaleRad="100040" custRadScaleInc="136">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430246E7-83FD-453E-94F6-8975998496E7}" type="presOf" srcId="{109A425D-96BE-4C4C-B32F-69B188308839}" destId="{4532A5CD-ED12-4521-B172-187366941F6A}" srcOrd="0" destOrd="0" presId="urn:microsoft.com/office/officeart/2005/8/layout/cycle2"/>
    <dgm:cxn modelId="{E165DB96-1E9D-45D9-ADC3-67B841E5786D}" type="presOf" srcId="{2626830C-0EB7-49A5-8B47-6224EDCCDD67}" destId="{77B318FB-71D7-41D0-AA84-1F15136221FC}" srcOrd="0" destOrd="0" presId="urn:microsoft.com/office/officeart/2005/8/layout/cycle2"/>
    <dgm:cxn modelId="{8F76AD8A-CF76-4BF1-850A-77A476FF8AC2}"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15.06.2020 у справі № 910/10006/19</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E00D3E6-54C2-4D0E-887B-747EDAA77110}" type="presOf" srcId="{2A52989D-F7FB-4581-A78D-5AA2820D8337}" destId="{D3023C26-3E73-4E84-8F9D-13921BA3731C}" srcOrd="0" destOrd="0" presId="urn:microsoft.com/office/officeart/2005/8/layout/vList2"/>
    <dgm:cxn modelId="{AA36C172-1848-4034-BB63-A6CA6416405D}" type="presOf" srcId="{7D6ACE49-2C7D-4B55-8258-8FF78D2D3F87}" destId="{7A20DE31-9AEC-4203-B692-5715756E6C53}" srcOrd="0" destOrd="0" presId="urn:microsoft.com/office/officeart/2005/8/layout/vList2"/>
    <dgm:cxn modelId="{AC88BF27-B9D8-470D-B002-6EB1CD42D77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08.02.2022 у справі № 761/13017/16-ц</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498329C9-4594-4063-90A5-30E2F9E429E7}"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FE82F60F-E6B8-4FC1-8B91-FD1EA1963D99}" type="presOf" srcId="{CEC9EB15-5746-4F36-8AFD-EACA623DA04B}" destId="{491186E1-D2E0-4DE9-9FD1-C23BC272EA6B}" srcOrd="0" destOrd="0" presId="urn:microsoft.com/office/officeart/2005/8/layout/vList2"/>
    <dgm:cxn modelId="{04D2D2BD-783C-41C8-8B09-086A36B91CB1}"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ВСУ зазначено, що відповідальність за несвоєчасне виконання платіжних доручень у вигляді пені, яку належить сплатити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отримувачу</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стягувачу</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покладається на юридичну особу, що здійснює обслуговування рахунка платника, тобто «банк платника» в розумінні Закону України № 2346-III від 05.04.2001 «Про платіжні системи та переказ коштів в Україні».</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48EEF815-6B77-4387-BB92-7DDFA28722A5}"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8063A327-32B1-405D-B728-28FFC3F9F5F3}" type="presOf" srcId="{7A615780-D022-4AFF-8D48-AB7A7B171E5F}" destId="{548A3B55-16F6-480F-B82A-08DB5D3007E9}" srcOrd="0" destOrd="0" presId="urn:microsoft.com/office/officeart/2005/8/layout/lProcess3"/>
    <dgm:cxn modelId="{526498DD-81DB-4546-BA52-FC5C3E373BFB}" type="presParOf" srcId="{548A3B55-16F6-480F-B82A-08DB5D3007E9}" destId="{A3C4AD7B-2E3E-44E9-8180-719FA0B03778}" srcOrd="0" destOrd="0" presId="urn:microsoft.com/office/officeart/2005/8/layout/lProcess3"/>
    <dgm:cxn modelId="{C20E9C60-E714-468A-8CAC-1C6D890A3261}"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algn="just"/>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відповідальність за несвоєчасне виконання платіжних доручень у вигляді пені, яку належить сплатити на користь </a:t>
          </a:r>
          <a:r>
            <a:rPr lang="uk-UA" sz="11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отримувача</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стягувача</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не може покладатись на юридичну особу, що здійснює обслуговування рахунка платника, тобто «банк платника» в розумінні Закону України № 2346-III від 05.04.2001 «Про платіжні системи та переказ коштів в Україні», - Державну казначейську службу України. Разом із цим позивач не позбавлений можливості відновити свої порушені права в порядку відшкодування шкоди, передбаченому абзацом четвертим пункту 32.2 статті 32 Закону № 2346-III.</a:t>
          </a:r>
        </a:p>
        <a:p>
          <a:pPr algn="just"/>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відступає від висновку ВСУ, викладеного у постанові від 05.07.2017 у справі №760/11577/15-ц, стосовно можливості поширення на відносини щодо затримки платежу з вини банку відправника - органу Державної казначейської служби України наслідків, передбачених законом для відносин між </a:t>
          </a:r>
          <a:r>
            <a:rPr lang="uk-UA" sz="11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отримувачем</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банком, що обслуговує </a:t>
          </a:r>
          <a:r>
            <a:rPr lang="uk-UA" sz="11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отримувача</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(абз.2 пункту 32.2 ст.32 Закону № 2346-III). </a:t>
          </a:r>
          <a:r>
            <a:rPr lang="uk-UA" sz="1150" kern="1200" dirty="0" smtClean="0">
              <a:latin typeface="Times New Roman" pitchFamily="18" charset="0"/>
              <a:cs typeface="Times New Roman" pitchFamily="18" charset="0"/>
              <a:hlinkClick xmlns:r="http://schemas.openxmlformats.org/officeDocument/2006/relationships" r:id="rId1"/>
            </a:rPr>
            <a:t>https://reestr.court.gov.ua/Review/105935911</a:t>
          </a:r>
          <a:r>
            <a:rPr lang="uk-UA" sz="1150" kern="1200" dirty="0" smtClean="0">
              <a:latin typeface="Times New Roman" pitchFamily="18" charset="0"/>
              <a:cs typeface="Times New Roman" pitchFamily="18" charset="0"/>
            </a:rPr>
            <a:t>   </a:t>
          </a:r>
          <a:endPar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ScaleY="148254" custRadScaleRad="100040" custRadScaleInc="136">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51F6E28D-BEE3-491F-B6AA-ACE476B8C162}" type="presOf" srcId="{109A425D-96BE-4C4C-B32F-69B188308839}" destId="{4532A5CD-ED12-4521-B172-187366941F6A}" srcOrd="0" destOrd="0" presId="urn:microsoft.com/office/officeart/2005/8/layout/cycle2"/>
    <dgm:cxn modelId="{4B9257EE-1D4D-42F8-85A5-10AE1AFA3483}" type="presOf" srcId="{2626830C-0EB7-49A5-8B47-6224EDCCDD67}" destId="{77B318FB-71D7-41D0-AA84-1F15136221FC}" srcOrd="0" destOrd="0" presId="urn:microsoft.com/office/officeart/2005/8/layout/cycle2"/>
    <dgm:cxn modelId="{78DC34E1-537D-4914-A490-AC511D639146}"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ВСУ від 05.07.2017 у справі № 760/11577/15-ц</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A0C796D-B19D-4BC0-9717-5B5D3EAE873A}" type="presOf" srcId="{2A52989D-F7FB-4581-A78D-5AA2820D8337}" destId="{D3023C26-3E73-4E84-8F9D-13921BA3731C}" srcOrd="0" destOrd="0" presId="urn:microsoft.com/office/officeart/2005/8/layout/vList2"/>
    <dgm:cxn modelId="{C9291B34-5F90-4E4A-8D7B-BE1E4B5B115E}" type="presOf" srcId="{7D6ACE49-2C7D-4B55-8258-8FF78D2D3F87}" destId="{7A20DE31-9AEC-4203-B692-5715756E6C53}" srcOrd="0" destOrd="0" presId="urn:microsoft.com/office/officeart/2005/8/layout/vList2"/>
    <dgm:cxn modelId="{E32B75E5-DE9C-4118-91C6-AE002004EC2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Заміна сторони виконавчого провадження правонаступником полягає в поширенні на правонаступника законної сили судового рішення з усіма її наслідками - незмінністю, неспростовністю, виключністю,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преюдиційністю</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виконуваністю. Отже, у випадку неможливості виконання судового рішення за відсутності підстав для поновлення строків для виконання наказу суду (виконавчого листа) або у випадку, якщо судове рішення не підлягає виконанню у примусовому порядку через органи виконавчої служби, правонаступник не може бути замінений у виконавчому провадженні, яке не здійснюється. </a:t>
          </a:r>
          <a:r>
            <a:rPr lang="uk-UA" sz="1200" kern="1200" dirty="0" smtClean="0">
              <a:latin typeface="Times New Roman" pitchFamily="18" charset="0"/>
              <a:cs typeface="Times New Roman" pitchFamily="18" charset="0"/>
              <a:hlinkClick xmlns:r="http://schemas.openxmlformats.org/officeDocument/2006/relationships" r:id="rId1"/>
            </a:rPr>
            <a:t>http://reestr.court.gov.ua/Review/102973874</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743A5D6F-3275-4FAF-93C9-936A717F5D3D}" type="presOf" srcId="{109A425D-96BE-4C4C-B32F-69B188308839}" destId="{4532A5CD-ED12-4521-B172-187366941F6A}" srcOrd="0" destOrd="0" presId="urn:microsoft.com/office/officeart/2005/8/layout/cycle2"/>
    <dgm:cxn modelId="{AD872658-6741-4EB6-B5F3-071D29B54308}" type="presOf" srcId="{2626830C-0EB7-49A5-8B47-6224EDCCDD67}" destId="{77B318FB-71D7-41D0-AA84-1F15136221FC}" srcOrd="0" destOrd="0" presId="urn:microsoft.com/office/officeart/2005/8/layout/cycle2"/>
    <dgm:cxn modelId="{803EC3EA-9573-43C2-B97B-BBCB0E5B004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17.08.2022 у справі № 910/10427/19</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4CCB5F4-2FD7-4B6A-8C50-1F756240193B}" type="presOf" srcId="{CEC9EB15-5746-4F36-8AFD-EACA623DA04B}" destId="{491186E1-D2E0-4DE9-9FD1-C23BC272EA6B}" srcOrd="0" destOrd="0" presId="urn:microsoft.com/office/officeart/2005/8/layout/vList2"/>
    <dgm:cxn modelId="{34D980E0-7B90-4D84-8E2B-08B171469F70}" type="presOf" srcId="{24E5C34E-DA21-45B9-B55D-F89D03FA1B3A}" destId="{3C8EE393-9385-4B7F-8750-BF622842E9AB}" srcOrd="0" destOrd="0" presId="urn:microsoft.com/office/officeart/2005/8/layout/vList2"/>
    <dgm:cxn modelId="{CD978DAB-2482-40F2-9933-609EB97691A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у постановах дійшов висновку про обґрунтованість та доведеність позивачем наявності в нього як заінтересованої особи правових підстав щодо оспорювання правочинів з реалізації майна в контексті захисту своїх порушених прав та охоронюваних законом інтересів, оскільки укладення договору, зміст якого ставить під сумнів припинення забезпечення виконання кредитного договору, ставить його у положення правової невизначеності. </a:t>
          </a:r>
        </a:p>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цьому в зазначених постановах Верховний Суд вважав належними та ефективними способи захисту інтересу у правовій визначеності, які опосередковуються позовними вимогами про визнання недійсними електронних торгів (аукціону), протоколу електронного аукціону та договору, спрямованого на передання майнових прав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прав</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вимоги).</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719D7A1B-2A06-4505-8603-B1ABEAE5D874}" type="presOf" srcId="{4BC3F7BD-86BF-47FB-9DB0-44B4694B5F1C}" destId="{3EF56D4A-9A76-4414-A5F2-8066BE125047}" srcOrd="0" destOrd="0" presId="urn:microsoft.com/office/officeart/2005/8/layout/lProcess3"/>
    <dgm:cxn modelId="{D51A594D-19CA-448C-8DBC-CC8362C8C959}" type="presOf" srcId="{7A615780-D022-4AFF-8D48-AB7A7B171E5F}" destId="{548A3B55-16F6-480F-B82A-08DB5D3007E9}" srcOrd="0" destOrd="0" presId="urn:microsoft.com/office/officeart/2005/8/layout/lProcess3"/>
    <dgm:cxn modelId="{80888917-2B82-468C-A6ED-552ABED5F61B}" type="presParOf" srcId="{548A3B55-16F6-480F-B82A-08DB5D3007E9}" destId="{A3C4AD7B-2E3E-44E9-8180-719FA0B03778}" srcOrd="0" destOrd="0" presId="urn:microsoft.com/office/officeart/2005/8/layout/lProcess3"/>
    <dgm:cxn modelId="{54878054-68C1-4F06-90E8-90EDCEC7637A}"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Правова природа процедур реалізації майна на прилюдних торгах полягає в продажу майна, тобто у вчиненні дій, спрямованих на виникнення в покупця зобов`язання зі сплати коштів за продане майно та передання права власності на майно боржника, на яке звернено стягнення, до покупця - учасника прилюдних торгів. З аналізу частини першої статті 650, частини першої статті 655 та частини четвертої статті 656 ЦК України можна зробити висновок, що процедура набуття майна на прилюдних торгах є різновидом договору купівлі-продажу. Такі висновки сформульовані у постановах ВП ВС від 23.10.2019 у справі № 922/3537/17 (пункти 42-44), від 15.06.2021 у справі № 922/2416/17 (пункт 7.4), від 22.06.2021 у справі № 200/606/18 (пункти 45-47).</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торги є правочином. Якщо вони завершуються оформленням договору купівлі-продажу, то оскаржити можна договір, а вимоги про визнання недійсними торгів (аукціону) та протоколу електронного аукціону не є належними та ефективними способами захисту. </a:t>
          </a:r>
          <a:r>
            <a:rPr lang="uk-UA" sz="1200" kern="1200" dirty="0" smtClean="0">
              <a:latin typeface="Times New Roman" pitchFamily="18" charset="0"/>
              <a:cs typeface="Times New Roman" pitchFamily="18" charset="0"/>
              <a:hlinkClick xmlns:r="http://schemas.openxmlformats.org/officeDocument/2006/relationships" r:id="rId1"/>
            </a:rPr>
            <a:t>https://reestr.court.gov.ua/Review/106558719</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ScaleY="148254" custRadScaleRad="100040" custRadScaleInc="136">
        <dgm:presLayoutVars>
          <dgm:bulletEnabled val="1"/>
        </dgm:presLayoutVars>
      </dgm:prSet>
      <dgm:spPr>
        <a:prstGeom prst="flowChartAlternateProcess">
          <a:avLst/>
        </a:prstGeom>
      </dgm:spPr>
      <dgm:t>
        <a:bodyPr/>
        <a:lstStyle/>
        <a:p>
          <a:endParaRPr lang="uk-UA"/>
        </a:p>
      </dgm:t>
    </dgm:pt>
  </dgm:ptLst>
  <dgm:cxnLst>
    <dgm:cxn modelId="{F63E27C3-BA5C-4D07-8B26-2F67558BB32F}"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F6990EAA-4DB1-4EEA-B96A-016B8573DA44}" type="presOf" srcId="{109A425D-96BE-4C4C-B32F-69B188308839}" destId="{4532A5CD-ED12-4521-B172-187366941F6A}" srcOrd="0" destOrd="0" presId="urn:microsoft.com/office/officeart/2005/8/layout/cycle2"/>
    <dgm:cxn modelId="{8E268D5D-E937-4412-9518-A67149F08CA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02.02.2021 у справах № 904/5976/19, № 904/6248/19, від 26.07.2021 у справі № 904/43/20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EFBED9EB-E315-4CA2-A3E6-2FF68CB148EC}" type="presOf" srcId="{2A52989D-F7FB-4581-A78D-5AA2820D8337}" destId="{D3023C26-3E73-4E84-8F9D-13921BA3731C}" srcOrd="0" destOrd="0" presId="urn:microsoft.com/office/officeart/2005/8/layout/vList2"/>
    <dgm:cxn modelId="{561C1A40-4644-4622-9225-3C94928F7B97}" type="presOf" srcId="{7D6ACE49-2C7D-4B55-8258-8FF78D2D3F87}" destId="{7A20DE31-9AEC-4203-B692-5715756E6C53}" srcOrd="0" destOrd="0" presId="urn:microsoft.com/office/officeart/2005/8/layout/vList2"/>
    <dgm:cxn modelId="{E81AD9E3-C78F-4FE0-973A-3D265F4CF8E8}"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15.09.2022 у справі № 910/12525/20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C2DF624-1AA8-4711-8A72-178CD310AC94}" type="presOf" srcId="{CEC9EB15-5746-4F36-8AFD-EACA623DA04B}" destId="{491186E1-D2E0-4DE9-9FD1-C23BC272EA6B}" srcOrd="0" destOrd="0" presId="urn:microsoft.com/office/officeart/2005/8/layout/vList2"/>
    <dgm:cxn modelId="{1E945FA6-6DBF-4AA7-B44B-E919EAD48496}" type="presOf" srcId="{24E5C34E-DA21-45B9-B55D-F89D03FA1B3A}" destId="{3C8EE393-9385-4B7F-8750-BF622842E9AB}" srcOrd="0" destOrd="0" presId="urn:microsoft.com/office/officeart/2005/8/layout/vList2"/>
    <dgm:cxn modelId="{18EAEB42-A5FD-4BC5-B896-B8D969D6D22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пункт 11 частини першої статті 34, пункт 101 розділу XIII «Прикінцеві та перехідні положення» Закону України «Про виконавче провадження» № 1404-VIII, пункти 51 та 52 розділу ІІІ «Перехідні та прикінцеві положення» Закону України «Про особливості утворення акціонерного товариства залізничного транспорту загального користування» № 4442-VI за змістом є такими, що не відповідають Конституції України (суперечать статті 8, частині другій статті 19, частинам першій, другій статті 55, пункту 9 частини другої статті 129, частинам першій, другій статті 1291 Конституції України).</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7444" custLinFactNeighborX="-419" custLinFactNeighborY="-61"/>
      <dgm:spPr>
        <a:prstGeom prst="homePlate">
          <a:avLst/>
        </a:prstGeom>
      </dgm:spPr>
      <dgm:t>
        <a:bodyPr/>
        <a:lstStyle/>
        <a:p>
          <a:endParaRPr lang="uk-UA"/>
        </a:p>
      </dgm:t>
    </dgm:pt>
  </dgm:ptLst>
  <dgm:cxnLst>
    <dgm:cxn modelId="{C0718FBB-3526-4746-B213-2A50ADD8228F}"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A1F84D37-FF70-47F7-8023-AB7036A7E4E4}" type="presOf" srcId="{4BC3F7BD-86BF-47FB-9DB0-44B4694B5F1C}" destId="{3EF56D4A-9A76-4414-A5F2-8066BE125047}" srcOrd="0" destOrd="0" presId="urn:microsoft.com/office/officeart/2005/8/layout/lProcess3"/>
    <dgm:cxn modelId="{7742C006-562B-4216-BD2D-C6B69357B899}" type="presParOf" srcId="{548A3B55-16F6-480F-B82A-08DB5D3007E9}" destId="{A3C4AD7B-2E3E-44E9-8180-719FA0B03778}" srcOrd="0" destOrd="0" presId="urn:microsoft.com/office/officeart/2005/8/layout/lProcess3"/>
    <dgm:cxn modelId="{8BED8F30-B209-485F-8216-A5AB038BD54E}"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Конституційний Суд України у Рішенні від 10.06.2003 № 11-рп/2003 вирішував питання щодо відповідності Конституції України законодавчої вимоги про встановлення мораторію на застосування примусової реалізації майна державних підприємств та господарських товариств, у статутних фондах яких частка держави становить не менше 25 відсотків (що була введена Законом України від 29 листопада 2001 року № 2864-III «Про введення мораторію на примусову реалізацію майна»).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питання про те, чи встановлення мораторію на звернення стягнення на майно державних підприємств (боржників) робить «фактично необов`язковим» виконання ними судових рішень майнового характеру, Конституційний Суд України зробив висновок, що Закон, яким встановлено вказаний мораторій, не порушує конституційної вимоги обов`язковості судових рішень. Рішення судів про примусове відчуження майна підприємств, ухвалені до і після прийняття цього Закону, ним не скасовуються, вони залишаються в силі, а їх виконання призупиняється до вдосконалення механізму примусової реалізації майна. Тобто Законом встановлюється подовжений на цей період строк їх виконання. Враховуючи викладене, Конституційний Суд України дійшов висновку, що положення Закону щодо введення мораторію на примусову реалізацію майна вказаних підприємств не суперечать Конституції України.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введення державою вказаного вище мораторію на звернення стягнення на активи АТ «Укрзалізниця» за зобов`язаннями підприємств залізничного транспорту, майно яких розміщене на території проведення антитерористичної операції, само собою не суперечить указаним нормам Конституції України та Конвенції. Разом з тим запровадження такого мораторію покладає на державу позитивний обов'язок створити необхідні правові механізми, щоб затримка виконання рішень не була настільки надмірною, аби призвести до порушення суті права, гарантованого статтею 6 Конвенції. </a:t>
          </a:r>
          <a:r>
            <a:rPr lang="uk-UA" sz="1000" kern="1200" dirty="0" smtClean="0">
              <a:latin typeface="Times New Roman" pitchFamily="18" charset="0"/>
              <a:cs typeface="Times New Roman" pitchFamily="18" charset="0"/>
              <a:hlinkClick xmlns:r="http://schemas.openxmlformats.org/officeDocument/2006/relationships" r:id="rId1"/>
            </a:rPr>
            <a:t>https://reestr.court.gov.ua/Review/106841696</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2120" custScaleY="156335" custRadScaleRad="100040" custRadScaleInc="136">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D54CFE00-EF11-4914-802D-A42D04DEFAFB}" type="presOf" srcId="{2626830C-0EB7-49A5-8B47-6224EDCCDD67}" destId="{77B318FB-71D7-41D0-AA84-1F15136221FC}" srcOrd="0" destOrd="0" presId="urn:microsoft.com/office/officeart/2005/8/layout/cycle2"/>
    <dgm:cxn modelId="{567F75CD-0386-4116-B315-AFC043ABFF19}" type="presOf" srcId="{109A425D-96BE-4C4C-B32F-69B188308839}" destId="{4532A5CD-ED12-4521-B172-187366941F6A}" srcOrd="0" destOrd="0" presId="urn:microsoft.com/office/officeart/2005/8/layout/cycle2"/>
    <dgm:cxn modelId="{0E763E8F-EC9F-46CA-BF5B-5CCA415AC1D4}"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25.06.2021 у справі № 910/22748/16</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DA0BB9C-1F44-4B0C-AE69-E79660BB37C6}" type="presOf" srcId="{7D6ACE49-2C7D-4B55-8258-8FF78D2D3F87}" destId="{7A20DE31-9AEC-4203-B692-5715756E6C53}" srcOrd="0" destOrd="0" presId="urn:microsoft.com/office/officeart/2005/8/layout/vList2"/>
    <dgm:cxn modelId="{5F7B2029-3F91-4E61-9BF1-5BC843467B24}" type="presOf" srcId="{2A52989D-F7FB-4581-A78D-5AA2820D8337}" destId="{D3023C26-3E73-4E84-8F9D-13921BA3731C}" srcOrd="0" destOrd="0" presId="urn:microsoft.com/office/officeart/2005/8/layout/vList2"/>
    <dgm:cxn modelId="{87C56E54-49EF-4BFF-9FAB-3B8BDA4377EC}"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07.09.2022 у справі № 910/22858/17</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0CB19B8E-8F01-490A-B83F-C4FC47E37053}" type="presOf" srcId="{CEC9EB15-5746-4F36-8AFD-EACA623DA04B}" destId="{491186E1-D2E0-4DE9-9FD1-C23BC272EA6B}" srcOrd="0" destOrd="0" presId="urn:microsoft.com/office/officeart/2005/8/layout/vList2"/>
    <dgm:cxn modelId="{AA86AF5B-9EC4-43A8-8C8E-344AACFAA294}" type="presOf" srcId="{24E5C34E-DA21-45B9-B55D-F89D03FA1B3A}" destId="{3C8EE393-9385-4B7F-8750-BF622842E9AB}" srcOrd="0" destOrd="0" presId="urn:microsoft.com/office/officeart/2005/8/layout/vList2"/>
    <dgm:cxn modelId="{64CE85DE-7B77-491D-A800-5E568CCE25DC}"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800"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викладено такі висновки про застосування норм Правил користування електричною енергією, затверджених постановою Національної комісії з питань регулювання електроенергетики України від 31.07.1996 № 28 та Методики визначення обсягу та вартості електричної енергії,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необлікованої</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внаслідок порушення споживачами правил користування електричною енергією, затвердженої постановою НКРЕ від 04.05.2006 № 562, а саме: </a:t>
          </a:r>
        </a:p>
        <a:p>
          <a:pPr algn="just" rtl="0">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1) що за відсутності спричиненої певним порушенням можливості споживання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необлікованої</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електроенергії визначення її обсягу та вартості є безпідставним, оскільки, як вбачається з назви пункту 1.1 та розділу 2 наведеної Методики, вона встановлює порядок для визначення обсягу та вартості саме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необлікованої</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електроенергії; </a:t>
          </a:r>
        </a:p>
        <a:p>
          <a:pPr algn="just" rtl="0">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2) для правильного застосування цієї санкції самого лише встановлення порушення ПКЕЕ недостатньо, а необхідним є також з`ясування обставин щодо спричинення цим порушенням відповідних наслідків у вигляді можливого чи неможливого споживання споживачем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необлікованої</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електроенергії внаслідок зазначеного порушення.</a:t>
          </a:r>
          <a:endParaRPr lang="uk-UA" sz="10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9204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36206441-611C-47DD-93FC-B17F50B36757}" type="presOf" srcId="{7A615780-D022-4AFF-8D48-AB7A7B171E5F}" destId="{548A3B55-16F6-480F-B82A-08DB5D3007E9}" srcOrd="0" destOrd="0" presId="urn:microsoft.com/office/officeart/2005/8/layout/lProcess3"/>
    <dgm:cxn modelId="{A44AD364-F408-41E7-84C7-2C1CF0AD4486}" type="presOf" srcId="{4BC3F7BD-86BF-47FB-9DB0-44B4694B5F1C}" destId="{3EF56D4A-9A76-4414-A5F2-8066BE125047}" srcOrd="0" destOrd="0" presId="urn:microsoft.com/office/officeart/2005/8/layout/lProcess3"/>
    <dgm:cxn modelId="{CAAB61D3-B05B-499F-A5A5-7CBB961C9865}" type="presParOf" srcId="{548A3B55-16F6-480F-B82A-08DB5D3007E9}" destId="{A3C4AD7B-2E3E-44E9-8180-719FA0B03778}" srcOrd="0" destOrd="0" presId="urn:microsoft.com/office/officeart/2005/8/layout/lProcess3"/>
    <dgm:cxn modelId="{A17DF0F8-09F5-4F7C-884C-959E766B026D}"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від 15.09.2021 у справі №727/9430/13-ц</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90131CD-1E79-4C64-9897-BF3F3FD9E054}" type="presOf" srcId="{7D6ACE49-2C7D-4B55-8258-8FF78D2D3F87}" destId="{7A20DE31-9AEC-4203-B692-5715756E6C53}" srcOrd="0" destOrd="0" presId="urn:microsoft.com/office/officeart/2005/8/layout/vList2"/>
    <dgm:cxn modelId="{A21E1537-A2C0-4269-B5E3-F22949F03C0C}" type="presOf" srcId="{2A52989D-F7FB-4581-A78D-5AA2820D8337}" destId="{D3023C26-3E73-4E84-8F9D-13921BA3731C}" srcOrd="0" destOrd="0" presId="urn:microsoft.com/office/officeart/2005/8/layout/vList2"/>
    <dgm:cxn modelId="{FA6A2215-501F-4C8D-AA67-502A21F438D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Правила користування електричною енергією, затверджені постановою Національної комісії з питань регулювання електроенергетики України від 31.07.1996 № 28, передбачають, що пошкодження чи зрив пломб, відповідальність за збереження і цілісність яких відповідно до акта про пломбування покладено на власника (користувача) електроустановки або організацію, на території (у приміщенні) якої вони встановлені, є окремими порушеннями ПКЕЕ, які полягають у невиконанні зазначеними суб`єктами передбаченого пунктом 3.3 і підпунктом 26 пункту 10.2 ПКЕЕ обов`язку зі збереження пломб, що відповідно до пунктів 6.40, 6.41 ПКЕЕ та підпунктів 1, 2 пункту 2.1 Методики визначення обсягу та вартості електричної енергії,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необлікованої</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внаслідок порушення споживачами правил користування електричною енергією, затвердженої постановою НКРЕ від 04.05.2006 № 562 (далі - Методика) є підставою для застосування її положень та нарахування вартості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необлікованої</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електричної енергії (плати за поставлену електричну енергію).</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Положення підпункту 2 пункту 2.1 Методики слід тлумачити таким чином, що у разі виявлення вказаного в цьому підпункті порушення - відсутності встановлених пломб з відбитками тавр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енергопостачальника</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 затискній кришці, інших пристроях і місцях, що унеможливлюють доступ до струмоведучих частин схеми обліку - підлягають застосуванню передбачені Методикою способи визначення вартості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необлікованої</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електричної енергії </a:t>
          </a:r>
          <a:r>
            <a:rPr lang="uk-UA" sz="10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без необхідності встановлювати, чи мало місце </a:t>
          </a:r>
          <a:r>
            <a:rPr lang="uk-UA" sz="1000" b="1" u="sng"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безоблікове</a:t>
          </a:r>
          <a:r>
            <a:rPr lang="uk-UA" sz="10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споживання електричної енергії</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en-US"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https://reestr.court.gov.ua/Review/107140908</a:t>
          </a:r>
          <a:r>
            <a:rPr lang="uk-UA"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56815" custScaleY="148254" custRadScaleRad="100044" custRadScaleInc="150">
        <dgm:presLayoutVars>
          <dgm:bulletEnabled val="1"/>
        </dgm:presLayoutVars>
      </dgm:prSet>
      <dgm:spPr>
        <a:prstGeom prst="flowChartAlternateProcess">
          <a:avLst/>
        </a:prstGeom>
      </dgm:spPr>
      <dgm:t>
        <a:bodyPr/>
        <a:lstStyle/>
        <a:p>
          <a:endParaRPr lang="uk-UA"/>
        </a:p>
      </dgm:t>
    </dgm:pt>
  </dgm:ptLst>
  <dgm:cxnLst>
    <dgm:cxn modelId="{FF36839C-03C4-484C-A726-5699CAD12D6B}"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90FCD62C-5626-4619-A13F-C0C89167CE1A}" type="presOf" srcId="{109A425D-96BE-4C4C-B32F-69B188308839}" destId="{4532A5CD-ED12-4521-B172-187366941F6A}" srcOrd="0" destOrd="0" presId="urn:microsoft.com/office/officeart/2005/8/layout/cycle2"/>
    <dgm:cxn modelId="{E0804640-96F2-40BE-8E5D-0C8E5A46B539}"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 від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26.06.2018 у справі № 591/5934/16-ц</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181016">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16288F9C-B340-4823-B9AE-CAA58AF9EDB5}" type="presOf" srcId="{2A52989D-F7FB-4581-A78D-5AA2820D8337}" destId="{D3023C26-3E73-4E84-8F9D-13921BA3731C}" srcOrd="0" destOrd="0" presId="urn:microsoft.com/office/officeart/2005/8/layout/vList2"/>
    <dgm:cxn modelId="{DAD8CFC9-2286-4A99-A7F8-C609E36E4E41}" type="presOf" srcId="{7D6ACE49-2C7D-4B55-8258-8FF78D2D3F87}" destId="{7A20DE31-9AEC-4203-B692-5715756E6C53}" srcOrd="0" destOrd="0" presId="urn:microsoft.com/office/officeart/2005/8/layout/vList2"/>
    <dgm:cxn modelId="{E9314A36-9B9C-4361-9807-491DF6A7C94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05.10.2022 у справі № 906/513/18</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F43FDA6E-576E-44CF-9D9C-371F77003750}" type="presOf" srcId="{24E5C34E-DA21-45B9-B55D-F89D03FA1B3A}" destId="{3C8EE393-9385-4B7F-8750-BF622842E9AB}" srcOrd="0" destOrd="0" presId="urn:microsoft.com/office/officeart/2005/8/layout/vList2"/>
    <dgm:cxn modelId="{628B1A91-BFA7-4F0B-9857-976EAC8F6B0B}" type="presOf" srcId="{CEC9EB15-5746-4F36-8AFD-EACA623DA04B}" destId="{491186E1-D2E0-4DE9-9FD1-C23BC272EA6B}" srcOrd="0" destOrd="0" presId="urn:microsoft.com/office/officeart/2005/8/layout/vList2"/>
    <dgm:cxn modelId="{2AC85C9D-D491-45D1-A12D-CADDCAF5053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8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складі ОП КЦС зазначає про те, що заробітна плата є відповідальністю в розумінні статті 617 ЦК України, від якої роботодавець може бути звільнений внаслідок випадку або непереборної сили.</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9204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790A0916-BABD-4911-9003-FFFD75E78EC7}" type="presOf" srcId="{4BC3F7BD-86BF-47FB-9DB0-44B4694B5F1C}" destId="{3EF56D4A-9A76-4414-A5F2-8066BE125047}" srcOrd="0" destOrd="0" presId="urn:microsoft.com/office/officeart/2005/8/layout/lProcess3"/>
    <dgm:cxn modelId="{AA85C081-CAFF-4650-84DF-085789F62BAD}" type="presOf" srcId="{7A615780-D022-4AFF-8D48-AB7A7B171E5F}" destId="{548A3B55-16F6-480F-B82A-08DB5D3007E9}" srcOrd="0" destOrd="0" presId="urn:microsoft.com/office/officeart/2005/8/layout/lProcess3"/>
    <dgm:cxn modelId="{A810D4A0-0080-4547-9B14-B302CE96D9C0}" type="presParOf" srcId="{548A3B55-16F6-480F-B82A-08DB5D3007E9}" destId="{A3C4AD7B-2E3E-44E9-8180-719FA0B03778}" srcOrd="0" destOrd="0" presId="urn:microsoft.com/office/officeart/2005/8/layout/lProcess3"/>
    <dgm:cxn modelId="{25472E5A-C911-4358-AC31-B5900202B455}"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зауважує, що нормами трудового законодавства не передбачено підстав для звільнення роботодавця від виплати працівникові заробітної плати у випадку наявності обставин непереборної сили.</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Згідно із ч.1 ст.9 ЦК України, положення ЦК України застосовуються до врегулювання, зокрема, трудових відносин, якщо вони не врегульовані іншими актами законодавствами. 	Таким чином, положення ЦК України мають застосовуватися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субсидіарно</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для врегулювання трудових відносин (пункт 75 постанови ВП ВС від 26.06.2019 у справі № 761/9584/15-ц).</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Виплата заробітної плати працівнику - це обов`язок роботодавця. Заробітна плата - це винагорода, обчислена, як правило, у грошовому виразі, яку роботодавець повинен заплатити працівникові за працю, яку виконано чи має бути виконано. </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Обов`язок роботодавця виплатити працівнику заробітну плату не є відповідальністю у розумінні статті 617 ЦК України, від якої може бути звільнений роботодавець унаслідок випадку або непереборної сили. </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https://reestr.court.gov.ua/Review/107219912</a:t>
          </a:r>
          <a:endPar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80919" custScaleY="148254" custRadScaleRad="100044" custRadScaleInc="15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D95E3294-0429-41DE-B512-8EC6D404A5F7}" type="presOf" srcId="{109A425D-96BE-4C4C-B32F-69B188308839}" destId="{4532A5CD-ED12-4521-B172-187366941F6A}" srcOrd="0" destOrd="0" presId="urn:microsoft.com/office/officeart/2005/8/layout/cycle2"/>
    <dgm:cxn modelId="{B7173FCC-0256-47E6-B5A8-DF8A3F036A1B}" type="presOf" srcId="{2626830C-0EB7-49A5-8B47-6224EDCCDD67}" destId="{77B318FB-71D7-41D0-AA84-1F15136221FC}" srcOrd="0" destOrd="0" presId="urn:microsoft.com/office/officeart/2005/8/layout/cycle2"/>
    <dgm:cxn modelId="{F6A3DAD6-74B1-4FB2-90DF-35DB5DBBADC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ВС у складі ОП КЦС у від 10.10.2019 у справі №243/2071/18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181016">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F0F1342B-D304-42EC-BCB4-B0074C3C82F1}" type="presOf" srcId="{2A52989D-F7FB-4581-A78D-5AA2820D8337}" destId="{D3023C26-3E73-4E84-8F9D-13921BA3731C}" srcOrd="0" destOrd="0" presId="urn:microsoft.com/office/officeart/2005/8/layout/vList2"/>
    <dgm:cxn modelId="{40EF991D-6F18-48EC-8612-EC0744B706C2}" type="presOf" srcId="{7D6ACE49-2C7D-4B55-8258-8FF78D2D3F87}" destId="{7A20DE31-9AEC-4203-B692-5715756E6C53}" srcOrd="0" destOrd="0" presId="urn:microsoft.com/office/officeart/2005/8/layout/vList2"/>
    <dgm:cxn modelId="{1C594A69-5A8E-43E4-9BB2-E87CCA54E94D}"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26.10.2022 у справі № 905/857/19</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4861A9AD-6246-4313-B773-836455A9B5D9}" type="presOf" srcId="{CEC9EB15-5746-4F36-8AFD-EACA623DA04B}" destId="{491186E1-D2E0-4DE9-9FD1-C23BC272EA6B}" srcOrd="0" destOrd="0" presId="urn:microsoft.com/office/officeart/2005/8/layout/vList2"/>
    <dgm:cxn modelId="{BD1DE96A-974A-410F-9695-2BC10DBE8FA8}" type="presOf" srcId="{24E5C34E-DA21-45B9-B55D-F89D03FA1B3A}" destId="{3C8EE393-9385-4B7F-8750-BF622842E9AB}" srcOrd="0" destOrd="0" presId="urn:microsoft.com/office/officeart/2005/8/layout/vList2"/>
    <dgm:cxn modelId="{BC9714B3-03E3-4BA7-A5FA-9E61FB667D4A}"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зазначає, що позовна вимога про розірвання договору оренди землі є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негаторним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позовом, на пред`явлення якого не поширюються строки позовної давності, оскільки з таким позовом можна звернутися в будь-який час, поки існують правовідносини та правопорушення.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45" custLinFactNeighborY="1920"/>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AC71FA74-5FEE-40C4-8629-2C84EF2B4561}" type="presOf" srcId="{7A615780-D022-4AFF-8D48-AB7A7B171E5F}" destId="{548A3B55-16F6-480F-B82A-08DB5D3007E9}" srcOrd="0" destOrd="0" presId="urn:microsoft.com/office/officeart/2005/8/layout/lProcess3"/>
    <dgm:cxn modelId="{8903FF32-AE27-4E3D-8D38-56063C173767}" type="presOf" srcId="{4BC3F7BD-86BF-47FB-9DB0-44B4694B5F1C}" destId="{3EF56D4A-9A76-4414-A5F2-8066BE125047}" srcOrd="0" destOrd="0" presId="urn:microsoft.com/office/officeart/2005/8/layout/lProcess3"/>
    <dgm:cxn modelId="{CC3723ED-7CDE-4B7C-81AE-D08A66C8EA08}" type="presParOf" srcId="{548A3B55-16F6-480F-B82A-08DB5D3007E9}" destId="{A3C4AD7B-2E3E-44E9-8180-719FA0B03778}" srcOrd="0" destOrd="0" presId="urn:microsoft.com/office/officeart/2005/8/layout/lProcess3"/>
    <dgm:cxn modelId="{4CDC6F16-FD1B-4847-8371-403CA30DFD0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у</a:t>
          </a:r>
          <a:r>
            <a:rPr lang="uk-UA" sz="1100" b="0" i="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постанові від 18.12.2019 у справі №522/1029/18, зокрема, встановлено, що позов власника майна про усунення перешкод у здійсненні ним права користування та розпоряджання своїм майном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негаторний</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 відповідає способу захисту, визначеному у пункті 3 частини другої статті 16 ЦК України, - припинення дії, яка порушує право. Цей спосіб захисту пов`язаний зі вчиненням іншою особою незаконних дій, спрямованих на порушення права, належного особі. Однієї з умов застосування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негаторного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є відсутність між сторонами спору договірних відносин.</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Натомість, якщо вчинене особою порушення було можливе лише як вчинене певною особою через її статус у договірному чи іншому зобов`язальному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правовідношенні</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власником, то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негаторний</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 не може бути заявлено, а право власника має захищатися за допомогою зобов`язально-правових способів.</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обґрунтованими є твердження про те, що позов про розірвання договору оренди земельної ділянки належить до зобов`язально-правових способів захисту, оскільки між сторонами існують договірні правовідносини. </a:t>
          </a:r>
        </a:p>
        <a:p>
          <a:pPr algn="just">
            <a:spcAft>
              <a:spcPts val="0"/>
            </a:spcAft>
          </a:pPr>
          <a:r>
            <a:rPr lang="uk-UA" sz="1100" b="0" i="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Метою позову є захист інтересів власника як учасника зобов`язальних відносин, та розрахований він на випадки порушення цих прав особою, яка знаходиться із власником чи іншим носієм цивільного права в договірних чи інших зобов`язальних правовідносинах. Тобто позов про розірвання договору не є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негаторним</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позовом. </a:t>
          </a:r>
          <a:r>
            <a:rPr lang="uk-UA" sz="1100" kern="1200" dirty="0" smtClean="0">
              <a:latin typeface="Times New Roman" pitchFamily="18" charset="0"/>
              <a:cs typeface="Times New Roman" pitchFamily="18" charset="0"/>
              <a:hlinkClick xmlns:r="http://schemas.openxmlformats.org/officeDocument/2006/relationships" r:id="rId1"/>
            </a:rPr>
            <a:t>https://reestr.court.gov.ua/Review/107510192</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85939" custScaleY="156439" custRadScaleRad="100040" custRadScaleInc="136">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FB77ED9-B265-4530-B392-FC144CA92902}" type="presOf" srcId="{109A425D-96BE-4C4C-B32F-69B188308839}" destId="{4532A5CD-ED12-4521-B172-187366941F6A}" srcOrd="0" destOrd="0" presId="urn:microsoft.com/office/officeart/2005/8/layout/cycle2"/>
    <dgm:cxn modelId="{DDD77569-D0A5-4B3D-A07B-3AE31CA40273}" type="presOf" srcId="{2626830C-0EB7-49A5-8B47-6224EDCCDD67}" destId="{77B318FB-71D7-41D0-AA84-1F15136221FC}" srcOrd="0" destOrd="0" presId="urn:microsoft.com/office/officeart/2005/8/layout/cycle2"/>
    <dgm:cxn modelId="{B6D1163E-BFDF-4118-9CF0-75E74634BB36}"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КЦС ВС від 12.06.2019 у справі № 527/600/17 та від 25.03.2020 у справі № 527/605/17</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157809">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69061CE-8C02-4047-AB84-7DF0F759D433}" type="presOf" srcId="{7D6ACE49-2C7D-4B55-8258-8FF78D2D3F87}" destId="{7A20DE31-9AEC-4203-B692-5715756E6C53}" srcOrd="0" destOrd="0" presId="urn:microsoft.com/office/officeart/2005/8/layout/vList2"/>
    <dgm:cxn modelId="{612024C6-C61F-46E5-B46F-24563E0BB52C}" type="presOf" srcId="{2A52989D-F7FB-4581-A78D-5AA2820D8337}" destId="{D3023C26-3E73-4E84-8F9D-13921BA3731C}" srcOrd="0" destOrd="0" presId="urn:microsoft.com/office/officeart/2005/8/layout/vList2"/>
    <dgm:cxn modelId="{D5AC3A0B-7811-4865-ABDD-B1288C6213EA}"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18.01.2022 у справі № 34/425</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32BF7B40-405E-4D24-A66C-714139347DCF}" type="presOf" srcId="{CEC9EB15-5746-4F36-8AFD-EACA623DA04B}" destId="{491186E1-D2E0-4DE9-9FD1-C23BC272EA6B}" srcOrd="0" destOrd="0" presId="urn:microsoft.com/office/officeart/2005/8/layout/vList2"/>
    <dgm:cxn modelId="{60BF9CAE-32A2-4A71-916D-F76FD0DB7066}" type="presOf" srcId="{24E5C34E-DA21-45B9-B55D-F89D03FA1B3A}" destId="{3C8EE393-9385-4B7F-8750-BF622842E9AB}" srcOrd="0" destOrd="0" presId="urn:microsoft.com/office/officeart/2005/8/layout/vList2"/>
    <dgm:cxn modelId="{03EBA523-34F2-4339-96B7-0B53D5A653C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02.11.2022 у справі № 922/3166/20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0CCE730-8F1F-47BC-9141-32FB41D88647}" type="presOf" srcId="{24E5C34E-DA21-45B9-B55D-F89D03FA1B3A}" destId="{3C8EE393-9385-4B7F-8750-BF622842E9AB}" srcOrd="0" destOrd="0" presId="urn:microsoft.com/office/officeart/2005/8/layout/vList2"/>
    <dgm:cxn modelId="{964B5E7D-AAC2-4460-AC9D-488058A0DB5C}" type="presOf" srcId="{CEC9EB15-5746-4F36-8AFD-EACA623DA04B}" destId="{491186E1-D2E0-4DE9-9FD1-C23BC272EA6B}" srcOrd="0" destOrd="0" presId="urn:microsoft.com/office/officeart/2005/8/layout/vList2"/>
    <dgm:cxn modelId="{781DADC2-96D8-4227-B840-711509F2931D}"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погодився із висновком суду апеляційної інстанції про те, що, визначаючи розмір втраченого заробітку позивачки, суми на відшкодування шкоди втраченого заробітку мають присуджуватися потерпілому з дня втрати працездатності. Верховний Суд зазначив, що позивачу ІІ групу інвалідності за загальним захворюванням встановлено 13.05.2009, тому відповідні суми підлягають стягненню із цієї дати.</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29307" custLinFactNeighborX="-445" custLinFactNeighborY="1920"/>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174FED55-79EF-4DE2-850B-51649E286B0C}" type="presOf" srcId="{7A615780-D022-4AFF-8D48-AB7A7B171E5F}" destId="{548A3B55-16F6-480F-B82A-08DB5D3007E9}" srcOrd="0" destOrd="0" presId="urn:microsoft.com/office/officeart/2005/8/layout/lProcess3"/>
    <dgm:cxn modelId="{FFF80A99-9DCB-4B5E-BD77-C917C4662546}" type="presOf" srcId="{4BC3F7BD-86BF-47FB-9DB0-44B4694B5F1C}" destId="{3EF56D4A-9A76-4414-A5F2-8066BE125047}" srcOrd="0" destOrd="0" presId="urn:microsoft.com/office/officeart/2005/8/layout/lProcess3"/>
    <dgm:cxn modelId="{84DC594C-199A-4849-ADAE-29102358EFB7}" type="presParOf" srcId="{548A3B55-16F6-480F-B82A-08DB5D3007E9}" destId="{A3C4AD7B-2E3E-44E9-8180-719FA0B03778}" srcOrd="0" destOrd="0" presId="urn:microsoft.com/office/officeart/2005/8/layout/lProcess3"/>
    <dgm:cxn modelId="{F67F30F7-2D1A-4680-A1D4-B5875279F93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дійшла висновку, що визначення розміру відшкодування повинно здійснюватися з урахуванням встановленого ступеня втрати професійної працездатності та з моменту, коли у позивача з`явилось право на відповідне відшкодування - тобто з 02.08.2013 (дати ДТП та отримання позивачем травми). </a:t>
          </a:r>
        </a:p>
        <a:p>
          <a:pPr algn="just">
            <a:spcAft>
              <a:spcPts val="0"/>
            </a:spcAft>
          </a:pPr>
          <a:r>
            <a:rPr lang="uk-UA" sz="1100" kern="1200" dirty="0" smtClean="0"/>
            <a:t>	</a:t>
          </a:r>
          <a:r>
            <a:rPr lang="uk-UA" sz="1100" kern="1200" dirty="0" smtClean="0">
              <a:hlinkClick xmlns:r="http://schemas.openxmlformats.org/officeDocument/2006/relationships" r:id="rId1"/>
            </a:rPr>
            <a:t>https://reestr.court.gov.ua/Review/107510193</a:t>
          </a:r>
          <a:r>
            <a:rPr lang="uk-UA" sz="1100" u="sng"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85939" custScaleY="156439" custRadScaleRad="100040" custRadScaleInc="136">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45B18811-E7D0-47C0-91FD-2CD149E68F53}" type="presOf" srcId="{2626830C-0EB7-49A5-8B47-6224EDCCDD67}" destId="{77B318FB-71D7-41D0-AA84-1F15136221FC}" srcOrd="0" destOrd="0" presId="urn:microsoft.com/office/officeart/2005/8/layout/cycle2"/>
    <dgm:cxn modelId="{5FF178E6-EA94-4667-972F-F21195DE9E88}" type="presOf" srcId="{109A425D-96BE-4C4C-B32F-69B188308839}" destId="{4532A5CD-ED12-4521-B172-187366941F6A}" srcOrd="0" destOrd="0" presId="urn:microsoft.com/office/officeart/2005/8/layout/cycle2"/>
    <dgm:cxn modelId="{B24E1C1A-8A18-400B-ADB0-3CDFEAC98FC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 від 20.06.2018 у справі № 348/2116/16-ц</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157809">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6F2D2A96-2420-4BE2-B322-8348BCE1776F}" type="presOf" srcId="{7D6ACE49-2C7D-4B55-8258-8FF78D2D3F87}" destId="{7A20DE31-9AEC-4203-B692-5715756E6C53}" srcOrd="0" destOrd="0" presId="urn:microsoft.com/office/officeart/2005/8/layout/vList2"/>
    <dgm:cxn modelId="{A5B24469-B33C-4DD2-8E18-1BE9DFCF1417}" type="presOf" srcId="{2A52989D-F7FB-4581-A78D-5AA2820D8337}" destId="{D3023C26-3E73-4E84-8F9D-13921BA3731C}" srcOrd="0" destOrd="0" presId="urn:microsoft.com/office/officeart/2005/8/layout/vList2"/>
    <dgm:cxn modelId="{8334E7EF-2430-4ED6-ABFD-2A46B80B7D8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05.10.2022 №906/1318/19 (295/16026/18)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20F2C001-E55E-4932-928C-02D465758CA4}" type="presOf" srcId="{24E5C34E-DA21-45B9-B55D-F89D03FA1B3A}" destId="{3C8EE393-9385-4B7F-8750-BF622842E9AB}" srcOrd="0" destOrd="0" presId="urn:microsoft.com/office/officeart/2005/8/layout/vList2"/>
    <dgm:cxn modelId="{21E891F3-C3D9-47A9-8E4B-08A74232AF0A}" type="presOf" srcId="{CEC9EB15-5746-4F36-8AFD-EACA623DA04B}" destId="{491186E1-D2E0-4DE9-9FD1-C23BC272EA6B}" srcOrd="0" destOrd="0" presId="urn:microsoft.com/office/officeart/2005/8/layout/vList2"/>
    <dgm:cxn modelId="{35BF7543-CEC0-42B3-B090-D451E8C4FC71}"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вказує на правомірність державної реєстрації припинення юридичної особи в результаті її ліквідації на підставі судового рішення раніше закінчення строку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вимог кредиторами, якщо відповідний строк не був визначений у рішенні суду.</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29307" custLinFactNeighborX="-445" custLinFactNeighborY="1920"/>
      <dgm:spPr>
        <a:prstGeom prst="homePlate">
          <a:avLst/>
        </a:prstGeom>
      </dgm:spPr>
      <dgm:t>
        <a:bodyPr/>
        <a:lstStyle/>
        <a:p>
          <a:endParaRPr lang="uk-UA"/>
        </a:p>
      </dgm:t>
    </dgm:pt>
  </dgm:ptLst>
  <dgm:cxnLst>
    <dgm:cxn modelId="{2631B3E3-4DCA-4CF1-BF07-0B68E427BCD3}"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C54BCFA5-9EF3-4722-AD58-211950A463F7}" type="presOf" srcId="{7A615780-D022-4AFF-8D48-AB7A7B171E5F}" destId="{548A3B55-16F6-480F-B82A-08DB5D3007E9}" srcOrd="0" destOrd="0" presId="urn:microsoft.com/office/officeart/2005/8/layout/lProcess3"/>
    <dgm:cxn modelId="{37880BDA-4E5E-412B-B0F8-F5C0F88E4E47}" type="presParOf" srcId="{548A3B55-16F6-480F-B82A-08DB5D3007E9}" destId="{A3C4AD7B-2E3E-44E9-8180-719FA0B03778}" srcOrd="0" destOrd="0" presId="urn:microsoft.com/office/officeart/2005/8/layout/lProcess3"/>
    <dgm:cxn modelId="{926A1A50-1D84-447C-B682-352B01A97DC4}"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частиною п`ятою статті 105 ЦК України передбачено, що строк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кредиторами вимог до юридичної особи (боржника), що припиняється, не може становити менше двох місяців з дня оприлюднення повідомлення про рішення щодо припинення, а відповідно до частини дванадцятої статті 17 та пункту 11 частини першої статті 28 Закону про державну реєстрацію в редакції, чинній на момент державної реєстрації припинення Товариства, подання документів для державної реєстрації припинення юридичної особи (боржника) в результаті її ліквідації на підставі судового рішення про припинення юридичної особи, не пов`язаного з її банкрутством, раніше закінчення строку на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вимог кредиторами є підставою для відмови у державній реєстрації.</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процедура ліквідації юридичної особи (боржника) не може тривати менше визначених законом граничних меж строків, необхідних для належного подання та розгляду вимог кредиторів. Разом з тим процедура ліквідації Товариства тривала лише сімнадцять днів, що є порушенням ліквідаційною комісією, яку сформувало ОДПІ, вимог статей 105, 110, 111 ЦК України (у цьому висновку Велика Палата Верховного Суду враховує </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mutatis mutandis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висновки, викладені у пункті 18 постанови Верховного Суду від 28.05.2019 у справі № 908/825/18). </a:t>
          </a:r>
          <a:r>
            <a:rPr lang="uk-UA"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https://reestr.court.gov.ua/Review/107834207</a:t>
          </a:r>
          <a:r>
            <a:rPr lang="uk-UA"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85939" custScaleY="156439" custRadScaleRad="100867" custRadScaleInc="7">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50F80BF9-9878-4323-8BBD-D3A1B086CCEA}" type="presOf" srcId="{2626830C-0EB7-49A5-8B47-6224EDCCDD67}" destId="{77B318FB-71D7-41D0-AA84-1F15136221FC}" srcOrd="0" destOrd="0" presId="urn:microsoft.com/office/officeart/2005/8/layout/cycle2"/>
    <dgm:cxn modelId="{39177951-E5DF-44AE-BA23-E0B83E5CE289}" type="presOf" srcId="{109A425D-96BE-4C4C-B32F-69B188308839}" destId="{4532A5CD-ED12-4521-B172-187366941F6A}" srcOrd="0" destOrd="0" presId="urn:microsoft.com/office/officeart/2005/8/layout/cycle2"/>
    <dgm:cxn modelId="{8EB793C3-BB2F-4A5F-8C43-BC25A7A6606A}"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КАС ВС від 28.02.2020 у справі № 810/2893/17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157809">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30BEBE26-3841-4332-9976-FBB69DA7DD67}" type="presOf" srcId="{2A52989D-F7FB-4581-A78D-5AA2820D8337}" destId="{D3023C26-3E73-4E84-8F9D-13921BA3731C}" srcOrd="0" destOrd="0" presId="urn:microsoft.com/office/officeart/2005/8/layout/vList2"/>
    <dgm:cxn modelId="{9BAD7A00-004F-4A3A-94DA-7BC7D20A999C}" type="presOf" srcId="{7D6ACE49-2C7D-4B55-8258-8FF78D2D3F87}" destId="{7A20DE31-9AEC-4203-B692-5715756E6C53}" srcOrd="0" destOrd="0" presId="urn:microsoft.com/office/officeart/2005/8/layout/vList2"/>
    <dgm:cxn modelId="{61FA0766-F0A7-4756-8936-0136A5BE59A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a:t>
          </a:r>
          <a:r>
            <a:rPr lang="uk-UA" sz="16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16.11.2022 №911/3135/20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BAA7CB4B-698E-4928-B012-4AA5821785C3}" type="presOf" srcId="{CEC9EB15-5746-4F36-8AFD-EACA623DA04B}" destId="{491186E1-D2E0-4DE9-9FD1-C23BC272EA6B}" srcOrd="0" destOrd="0" presId="urn:microsoft.com/office/officeart/2005/8/layout/vList2"/>
    <dgm:cxn modelId="{EA297A0F-7A16-4992-9C87-F0147CF5C6AB}"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EDE0BF3A-1BFD-499B-B5D5-18EE128F126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та КЦС ВС у зазначених постановах вказує на те, що суд не наділений повноваженнями на скасування рішень органів державної виконавчої служби/приватних виконавців.</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29307" custLinFactNeighborX="-445" custLinFactNeighborY="1920"/>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1C87AE87-80F6-4ECA-8E5B-98DB4EB65206}" type="presOf" srcId="{7A615780-D022-4AFF-8D48-AB7A7B171E5F}" destId="{548A3B55-16F6-480F-B82A-08DB5D3007E9}" srcOrd="0" destOrd="0" presId="urn:microsoft.com/office/officeart/2005/8/layout/lProcess3"/>
    <dgm:cxn modelId="{F01D8FA9-098E-42EA-B59F-88CD0BCD7B96}" type="presOf" srcId="{4BC3F7BD-86BF-47FB-9DB0-44B4694B5F1C}" destId="{3EF56D4A-9A76-4414-A5F2-8066BE125047}" srcOrd="0" destOrd="0" presId="urn:microsoft.com/office/officeart/2005/8/layout/lProcess3"/>
    <dgm:cxn modelId="{4A797890-8BD1-415F-AED5-7BF05CD4A5EE}" type="presParOf" srcId="{548A3B55-16F6-480F-B82A-08DB5D3007E9}" destId="{A3C4AD7B-2E3E-44E9-8180-719FA0B03778}" srcOrd="0" destOrd="0" presId="urn:microsoft.com/office/officeart/2005/8/layout/lProcess3"/>
    <dgm:cxn modelId="{85E0A5AA-0610-4451-9947-B1F7DD94E885}"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зроблено висновок про розгляд за правилами цивільного судочинства спору, ініційованого співвласником багатоквартирного будинку, щодо затвердження кошторису ОСББ, переліку та розміру внесків на утримання будинку як такого.</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958B3268-58EF-49B8-857E-1B4F27E92F05}" type="presOf" srcId="{4BC3F7BD-86BF-47FB-9DB0-44B4694B5F1C}" destId="{3EF56D4A-9A76-4414-A5F2-8066BE125047}" srcOrd="0" destOrd="0" presId="urn:microsoft.com/office/officeart/2005/8/layout/lProcess3"/>
    <dgm:cxn modelId="{0B84A34F-78B5-4497-BC50-C948B300CABA}" type="presOf" srcId="{7A615780-D022-4AFF-8D48-AB7A7B171E5F}" destId="{548A3B55-16F6-480F-B82A-08DB5D3007E9}" srcOrd="0" destOrd="0" presId="urn:microsoft.com/office/officeart/2005/8/layout/lProcess3"/>
    <dgm:cxn modelId="{1027D8A1-54A3-4FED-89D4-E1DCA28F07A8}" type="presParOf" srcId="{548A3B55-16F6-480F-B82A-08DB5D3007E9}" destId="{A3C4AD7B-2E3E-44E9-8180-719FA0B03778}" srcOrd="0" destOrd="0" presId="urn:microsoft.com/office/officeart/2005/8/layout/lProcess3"/>
    <dgm:cxn modelId="{B4A3A783-A030-4D40-B168-BB5EAC9F9A61}"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Передбачений ч.1 ст.74 Закону України від 02.06.2016 № 1404-VIII «Про виконавче провадження» та ст.339 ГПК України судовий захист прав та законних інтересів, порушених рішенням, дією або бездіяльністю державного виконавця чи іншої посадової особи органу державної виконавчої служби або приватного виконавця, має бути ефективним, зокрема, доступним для тих, кого він стосується, спроможним запобігти виникненню або продовженню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стверджуваного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та не залежати від дій, які виконавець вчиняє на свій розсуд.</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висловлених раніше висновків ВП ВС про застосування ч.1 ст. 41 Закону № 1404-VIII (див.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mutatis</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mutandis</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пункти 77, 79 постанови від 03.11.2020 у справі № 916/617/17) постанову про закінчення виконавчого провадження, яка ухвалена без урахування вимог закону, можна оскаржити в судовому порядку, а відновлення відповідних прав скаржника може бути ефективно здійснене у разі задоволення скарги та скасування такої постанови. </a:t>
          </a:r>
          <a:r>
            <a:rPr lang="uk-UA" sz="1100" kern="1200" dirty="0" smtClean="0">
              <a:latin typeface="Times New Roman" pitchFamily="18" charset="0"/>
              <a:cs typeface="Times New Roman" pitchFamily="18" charset="0"/>
              <a:hlinkClick xmlns:r="http://schemas.openxmlformats.org/officeDocument/2006/relationships" r:id="rId1"/>
            </a:rPr>
            <a:t>https://reestr.court.gov.ua/Review/108086904</a:t>
          </a: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85939" custScaleY="156439" custRadScaleRad="100867" custRadScaleInc="7">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EC961E43-5B66-46C5-B076-0F58CA256C06}" type="presOf" srcId="{109A425D-96BE-4C4C-B32F-69B188308839}" destId="{4532A5CD-ED12-4521-B172-187366941F6A}" srcOrd="0" destOrd="0" presId="urn:microsoft.com/office/officeart/2005/8/layout/cycle2"/>
    <dgm:cxn modelId="{1A6D085B-ABED-423A-9BC9-85517CC8E85B}" type="presOf" srcId="{2626830C-0EB7-49A5-8B47-6224EDCCDD67}" destId="{77B318FB-71D7-41D0-AA84-1F15136221FC}" srcOrd="0" destOrd="0" presId="urn:microsoft.com/office/officeart/2005/8/layout/cycle2"/>
    <dgm:cxn modelId="{2DD4A060-4A6C-4C4F-8AEE-1155E8F4CC4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21.05.2021 у справі № 905/64/15, від 25.06.2021 у справі № 905/2214/14-908/5734/14, від 25.06.2021 у справі № 25/7, від 30.06.2021 у справі № 905/2190/14, від 15.07.2021 у справі № 924/408/19, від 24.11.2021 у справі № 908/3994/14, від 11.04.2022 у справі № 916/3143/19 та від 04.08.2022 у справі № 910/11419/20, КЦС ВС від 23.02.2022 у справі № 1005/7141/2012</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283052">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B98DF3F-CB5C-4C52-920E-CCE7D92D4510}" type="presOf" srcId="{2A52989D-F7FB-4581-A78D-5AA2820D8337}" destId="{D3023C26-3E73-4E84-8F9D-13921BA3731C}" srcOrd="0" destOrd="0" presId="urn:microsoft.com/office/officeart/2005/8/layout/vList2"/>
    <dgm:cxn modelId="{381B7E75-8416-4E1C-82DF-E9065C6510D1}" type="presOf" srcId="{7D6ACE49-2C7D-4B55-8258-8FF78D2D3F87}" destId="{7A20DE31-9AEC-4203-B692-5715756E6C53}" srcOrd="0" destOrd="0" presId="urn:microsoft.com/office/officeart/2005/8/layout/vList2"/>
    <dgm:cxn modelId="{D24852F2-46F9-4A9A-8E0B-8750B73B59B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16.11.2022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№910/7310/20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911BAE91-C58A-4CB8-BBD3-F661E3110A42}" type="presOf" srcId="{CEC9EB15-5746-4F36-8AFD-EACA623DA04B}" destId="{491186E1-D2E0-4DE9-9FD1-C23BC272EA6B}" srcOrd="0" destOrd="0" presId="urn:microsoft.com/office/officeart/2005/8/layout/vList2"/>
    <dgm:cxn modelId="{6D90F413-141E-4909-9D70-8069C50001E8}" type="presOf" srcId="{24E5C34E-DA21-45B9-B55D-F89D03FA1B3A}" destId="{3C8EE393-9385-4B7F-8750-BF622842E9AB}" srcOrd="0" destOrd="0" presId="urn:microsoft.com/office/officeart/2005/8/layout/vList2"/>
    <dgm:cxn modelId="{A203CBD4-0D1E-491D-8F12-CEC381DF22FF}"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у зазначених постановах вказує на належність до цивільної юрисдикції спорів про надання земельної ділянки для ведення фермерського господарства.</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29307" custLinFactNeighborX="-445" custLinFactNeighborY="1920"/>
      <dgm:spPr>
        <a:prstGeom prst="homePlate">
          <a:avLst/>
        </a:prstGeom>
      </dgm:spPr>
      <dgm:t>
        <a:bodyPr/>
        <a:lstStyle/>
        <a:p>
          <a:endParaRPr lang="uk-UA"/>
        </a:p>
      </dgm:t>
    </dgm:pt>
  </dgm:ptLst>
  <dgm:cxnLst>
    <dgm:cxn modelId="{44903D41-F920-40EB-A168-F65E0B193DED}" type="presOf" srcId="{7A615780-D022-4AFF-8D48-AB7A7B171E5F}" destId="{548A3B55-16F6-480F-B82A-08DB5D3007E9}" srcOrd="0" destOrd="0" presId="urn:microsoft.com/office/officeart/2005/8/layout/lProcess3"/>
    <dgm:cxn modelId="{89FE465A-9140-490E-A8AD-C2D7538D390B}"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09514F16-5C94-4FC3-837D-F607298745E0}" type="presParOf" srcId="{548A3B55-16F6-480F-B82A-08DB5D3007E9}" destId="{A3C4AD7B-2E3E-44E9-8180-719FA0B03778}" srcOrd="0" destOrd="0" presId="urn:microsoft.com/office/officeart/2005/8/layout/lProcess3"/>
    <dgm:cxn modelId="{8CB7E0A6-79B4-481C-BF12-BCB6B29E017B}"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вказує на те, що спори щодо користування землями фермерського господарства, у тому числі з центральним органом виконавчої влади, який реалізує політику у сфері земельних відносин, з іншими юридичними особами, мають розглядатися господарськими судами незалежно від того, чи отримувала фізична особа раніше земельну ділянку для створення фермерського господарства і того, чи створила вона це фермерське господарство. </a:t>
          </a:r>
          <a:r>
            <a:rPr lang="uk-UA" sz="1100" kern="1200" dirty="0" smtClean="0">
              <a:hlinkClick xmlns:r="http://schemas.openxmlformats.org/officeDocument/2006/relationships" r:id="rId1"/>
            </a:rPr>
            <a:t>https://reestr.court.gov.ua/Review/108285268</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85939" custScaleY="156439" custRadScaleRad="100867" custRadScaleInc="7">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150E5E27-AA53-4557-857B-7E785A7F78A3}" type="presOf" srcId="{2626830C-0EB7-49A5-8B47-6224EDCCDD67}" destId="{77B318FB-71D7-41D0-AA84-1F15136221FC}" srcOrd="0" destOrd="0" presId="urn:microsoft.com/office/officeart/2005/8/layout/cycle2"/>
    <dgm:cxn modelId="{2E28F397-D4D4-4A0A-B86A-91E172DC15D0}" type="presOf" srcId="{109A425D-96BE-4C4C-B32F-69B188308839}" destId="{4532A5CD-ED12-4521-B172-187366941F6A}" srcOrd="0" destOrd="0" presId="urn:microsoft.com/office/officeart/2005/8/layout/cycle2"/>
    <dgm:cxn modelId="{22F1240C-2875-4CC5-B323-511009761BB2}"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ВП ВС від 20.03.2019 у справі №619/1680/17-ц, від 03.04.2019  у справі № 621/2501/18, від 15.01.2020 у справі №698/119/18, від 12.05.2020 у справі № 357/1180/17</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51773">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8563E99-EEAA-4B88-AA7A-978BE7A98853}" type="presOf" srcId="{2A52989D-F7FB-4581-A78D-5AA2820D8337}" destId="{D3023C26-3E73-4E84-8F9D-13921BA3731C}" srcOrd="0" destOrd="0" presId="urn:microsoft.com/office/officeart/2005/8/layout/vList2"/>
    <dgm:cxn modelId="{05E2CF45-4C53-4154-8502-9D94E93DC35F}" type="presOf" srcId="{7D6ACE49-2C7D-4B55-8258-8FF78D2D3F87}" destId="{7A20DE31-9AEC-4203-B692-5715756E6C53}" srcOrd="0" destOrd="0" presId="urn:microsoft.com/office/officeart/2005/8/layout/vList2"/>
    <dgm:cxn modelId="{D8BB091B-7EB7-4A5C-A5CA-862FC91E780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05.10.2022 №922/1830/19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DF01D74A-50D9-4CC0-82E2-CB10DAB6B327}" type="presOf" srcId="{CEC9EB15-5746-4F36-8AFD-EACA623DA04B}" destId="{491186E1-D2E0-4DE9-9FD1-C23BC272EA6B}" srcOrd="0" destOrd="0" presId="urn:microsoft.com/office/officeart/2005/8/layout/vList2"/>
    <dgm:cxn modelId="{B60D747C-BB7E-42E7-AF7F-C7AF3459DF0B}" type="presOf" srcId="{24E5C34E-DA21-45B9-B55D-F89D03FA1B3A}" destId="{3C8EE393-9385-4B7F-8750-BF622842E9AB}" srcOrd="0" destOrd="0" presId="urn:microsoft.com/office/officeart/2005/8/layout/vList2"/>
    <dgm:cxn modelId="{6B675D94-7359-4A72-AE0B-F21D6A04FF1A}"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Прийняття рішення установчими зборами щодо всіх питань, віднесених до їх компетенції та виключної компетенції загальних зборів ОСББ відповідно до статей 6, 10 ЗУ «Про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обʼєднання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співвласників багатоквартирного будинку» № 2866-ІІІ, стосується створення та управління ОСББ як юридичною особою, що відповідно до пункту 3 частини першої статті 20 ГПК України визначає предметну юрисдикцію спору про визнання недійсним рішення установчих зборів ОСББ судам господарської юрисдикції. ВП ВС неодноразово звертала увагу на те, що спори, пов`язані зі створенням, діяльністю, управлінням або припиненням діяльності юридичної особи, є корпоративними в розумінні п.3 ч.1 ст.20 ГПК України, незалежно від того, чи є позивач акціонером (учасником) юридичної особи, і мають розглядатися за правилами ГПК України (постанови від 10.09.2019 у справі № 921/36/18 (пункт 4.19), від 01.04.2020 у справі № 813/1056/18 (пункт 40), від 15.04.2020 у справі № 804/14471/15 (пункт 39)). </a:t>
          </a:r>
          <a:endPar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r>
            <a:rPr lang="uk-UA" sz="1200" kern="1200" smtClean="0">
              <a:hlinkClick xmlns:r="http://schemas.openxmlformats.org/officeDocument/2006/relationships" r:id="rId1"/>
            </a:rPr>
            <a:t>http</a:t>
          </a:r>
          <a:r>
            <a:rPr lang="uk-UA" sz="1200" kern="1200" dirty="0" smtClean="0">
              <a:hlinkClick xmlns:r="http://schemas.openxmlformats.org/officeDocument/2006/relationships" r:id="rId1"/>
            </a:rPr>
            <a:t>://reestr.court.gov.ua/Review/103283361</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955A2B5F-1C0D-458F-AB4F-EFEE9D1E81A2}" type="presOf" srcId="{2626830C-0EB7-49A5-8B47-6224EDCCDD67}" destId="{77B318FB-71D7-41D0-AA84-1F15136221FC}" srcOrd="0" destOrd="0" presId="urn:microsoft.com/office/officeart/2005/8/layout/cycle2"/>
    <dgm:cxn modelId="{9CA0D93B-F9B0-4678-8FD0-E165FF0912EB}" type="presOf" srcId="{109A425D-96BE-4C4C-B32F-69B188308839}" destId="{4532A5CD-ED12-4521-B172-187366941F6A}" srcOrd="0" destOrd="0" presId="urn:microsoft.com/office/officeart/2005/8/layout/cycle2"/>
    <dgm:cxn modelId="{BBDEBD16-96E1-444D-B161-9F4E0EBF4C64}"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 від 14.07.2020 у справі № 466/8748/16-ц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85B98BD8-89E0-430A-B22F-4E01E075F601}" type="presOf" srcId="{7D6ACE49-2C7D-4B55-8258-8FF78D2D3F87}" destId="{7A20DE31-9AEC-4203-B692-5715756E6C53}" srcOrd="0" destOrd="0" presId="urn:microsoft.com/office/officeart/2005/8/layout/vList2"/>
    <dgm:cxn modelId="{A7B18AF1-4360-49CF-9F0D-3FD8B45192C4}" type="presOf" srcId="{2A52989D-F7FB-4581-A78D-5AA2820D8337}" destId="{D3023C26-3E73-4E84-8F9D-13921BA3731C}" srcOrd="0" destOrd="0" presId="urn:microsoft.com/office/officeart/2005/8/layout/vList2"/>
    <dgm:cxn modelId="{BB65C3B3-9B07-40C0-A568-868D37B15B54}"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01.02.2022 у справі № 910/5179/20</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CCDA1D1-9BD7-48E1-B9DA-79DF2A3E3CF5}" type="presOf" srcId="{24E5C34E-DA21-45B9-B55D-F89D03FA1B3A}" destId="{3C8EE393-9385-4B7F-8750-BF622842E9AB}" srcOrd="0" destOrd="0" presId="urn:microsoft.com/office/officeart/2005/8/layout/vList2"/>
    <dgm:cxn modelId="{D2DAC618-CA48-46FC-9939-B2B2021EE571}" type="presOf" srcId="{CEC9EB15-5746-4F36-8AFD-EACA623DA04B}" destId="{491186E1-D2E0-4DE9-9FD1-C23BC272EA6B}" srcOrd="0" destOrd="0" presId="urn:microsoft.com/office/officeart/2005/8/layout/vList2"/>
    <dgm:cxn modelId="{EFBE9A76-82F6-4F13-9E81-BB55D4B838C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у пунктах 67-69 постанови висловив правову позицію, що залучати суб`єкта оціночної діяльності - суб`єкта господарювання є правом виконавця, що встановлено статтями 18 та 20 Закону України «Про виконавче провадження» №1404-VIII. </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4CE0C0E6-0980-4EA6-9AE4-8E4E7999450A}" type="presOf" srcId="{4BC3F7BD-86BF-47FB-9DB0-44B4694B5F1C}" destId="{3EF56D4A-9A76-4414-A5F2-8066BE125047}" srcOrd="0" destOrd="0" presId="urn:microsoft.com/office/officeart/2005/8/layout/lProcess3"/>
    <dgm:cxn modelId="{A62D20E4-45B3-4C18-ACFE-CFB37FC9E10E}" type="presOf" srcId="{7A615780-D022-4AFF-8D48-AB7A7B171E5F}" destId="{548A3B55-16F6-480F-B82A-08DB5D3007E9}" srcOrd="0" destOrd="0" presId="urn:microsoft.com/office/officeart/2005/8/layout/lProcess3"/>
    <dgm:cxn modelId="{58B7EC02-09AE-4F4A-B4D2-7357FCFBE2DE}" type="presParOf" srcId="{548A3B55-16F6-480F-B82A-08DB5D3007E9}" destId="{A3C4AD7B-2E3E-44E9-8180-719FA0B03778}" srcOrd="0" destOrd="0" presId="urn:microsoft.com/office/officeart/2005/8/layout/lProcess3"/>
    <dgm:cxn modelId="{B9B6A728-79B6-4433-B99E-27CC4E161E4A}"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74056"/>
          <a:ext cx="4013625" cy="370431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зроблено висновок про можливість заміни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стягувача</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/позивача у справі за наявності ознак закінчення законодавчо встановленого строку на пред`явлення виконавчих документів до виконання та за відсутності обставин його поновлення.</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474056"/>
        <a:ext cx="4013625" cy="370431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47288" y="0"/>
          <a:ext cx="3931037" cy="392701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відходить від правового висновку, висловленого у постанові КАС ВС від  09.09.2021 у справі № 640/11311/19, шляхом уточнення та зазначає, що проведення оцінки майна - об`єкта нерухомості повинно здійснюватися з обов`язковим призначенням для оцінки суб`єкта оціночної діяльності - суб`єкта господарювання відповідно до положень абз.2 ч.3 ст.57 та статті 20 Закону України «Про виконавче провадження» № 1404-VIII на підставі постанови виконавця. </a:t>
          </a:r>
          <a:r>
            <a:rPr lang="uk-UA" sz="1200" kern="1200" dirty="0" smtClean="0">
              <a:hlinkClick xmlns:r="http://schemas.openxmlformats.org/officeDocument/2006/relationships" r:id="rId1"/>
            </a:rPr>
            <a:t>https://reestr.court.gov.ua/Review/105637736</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147288" y="0"/>
        <a:ext cx="3931037" cy="392701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від  09.09.2021 у справі № 640/11311/19</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20.07.2022 у справі № 910/10956/15</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74056"/>
          <a:ext cx="4013625" cy="370431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у постанові вказав, що Публічне акціонерне товариство, яке було стороною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іпотекодержателем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іпотеки під час його укладення, не вибуло з цивільно-правових і процесуальних відносин щодо визнання цього договору недійсним та не втратило прав учасника у справі щодо спору, пов`язаного з вчиненням зазначеного правочину. Оскільки на підставі договору відступлення права вимоги відбулася заміна кредитора у зобов`язальних правовідносинах, пов`язаних із виконанням зобов`язань за кредитним договором та за договором іпотеки, то зазначена заміна кредитора не стосується правовідносин у спорі щодо визнання договору іпотеки недійсним.</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474056"/>
        <a:ext cx="4013625" cy="3704318"/>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47288" y="0"/>
          <a:ext cx="3931037" cy="392701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звертає увагу на те, що одним із прав сторони у матеріальних відносинах (зокрема за договором іпотеки) є право на судовий захист порушених, невизнаних або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оспорюваних</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цивільних прав чи інтересів (у тому числі, якщо порушення відбувається внаслідок розірвання договору іпотеки за згодою сторін). Таке право сторона може реалізувати, зокрема, у цивільних процесуальних відносинах (зокрема за позовом про визнання недійсним договору про розірвання договору іпотеки).</a:t>
          </a:r>
        </a:p>
        <a:p>
          <a:pPr lvl="0" algn="just" defTabSz="53340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Інакше кажучи, якщо первісний кредитор відчужив права вимоги за договорами новому кредитору, то він передав останньому і право на судовий захист відповідних прав вимоги, у тому числі тоді, якщо щодо цих прав є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оспорюваний</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первісним кредитором правочин. Після відступлення цивільного права первісний кредитор не зберігає за собою право його судового захисту. </a:t>
          </a:r>
          <a:r>
            <a:rPr lang="uk-UA" sz="1200" u="sng" dirty="0" smtClean="0">
              <a:latin typeface="Times New Roman" pitchFamily="18" charset="0"/>
              <a:cs typeface="Times New Roman" pitchFamily="18" charset="0"/>
              <a:hlinkClick xmlns:r="http://schemas.openxmlformats.org/officeDocument/2006/relationships" r:id="rId1"/>
            </a:rPr>
            <a:t> </a:t>
          </a:r>
          <a:r>
            <a:rPr lang="uk-UA" sz="1200" u="sng" dirty="0">
              <a:latin typeface="Times New Roman" pitchFamily="18" charset="0"/>
              <a:cs typeface="Times New Roman" pitchFamily="18" charset="0"/>
              <a:hlinkClick xmlns:r="http://schemas.openxmlformats.org/officeDocument/2006/relationships" r:id="rId1"/>
            </a:rPr>
            <a:t>https://reestr.court.gov.ua/Review/105248995</a:t>
          </a:r>
          <a:r>
            <a:rPr lang="uk-UA" sz="1200" dirty="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147288" y="0"/>
        <a:ext cx="3931037" cy="3927011"/>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15.06.2020 у справі № 910/10006/19</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08.02.2022 у справі № 761/13017/16-ц</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74056"/>
          <a:ext cx="4013625" cy="370431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ВСУ зазначено, що відповідальність за несвоєчасне виконання платіжних доручень у вигляді пені, яку належить сплатити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отримувачу</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стягувачу</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покладається на юридичну особу, що здійснює обслуговування рахунка платника, тобто «банк платника» в розумінні Закону України № 2346-III від 05.04.2001 «Про платіжні системи та переказ коштів в Україні».</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474056"/>
        <a:ext cx="4013625" cy="3704318"/>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10472" y="0"/>
          <a:ext cx="4004629" cy="400052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lvl="0" algn="just" defTabSz="53340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відповідальність за несвоєчасне виконання платіжних доручень у вигляді пені, яку належить сплатити на користь </a:t>
          </a:r>
          <a:r>
            <a:rPr lang="uk-UA" sz="11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отримувача</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стягувача</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не може покладатись на юридичну особу, що здійснює обслуговування рахунка платника, тобто «банк платника» в розумінні Закону України № 2346-III від 05.04.2001 «Про платіжні системи та переказ коштів в Україні», - Державну казначейську службу України. Разом із цим позивач не позбавлений можливості відновити свої порушені права в порядку відшкодування шкоди, передбаченому абзацом четвертим пункту 32.2 статті 32 Закону № 2346-III.</a:t>
          </a:r>
        </a:p>
        <a:p>
          <a:pPr lvl="0" algn="just" defTabSz="533400">
            <a:lnSpc>
              <a:spcPct val="90000"/>
            </a:lnSpc>
            <a:spcBef>
              <a:spcPct val="0"/>
            </a:spcBef>
            <a:spcAft>
              <a:spcPct val="35000"/>
            </a:spcAft>
          </a:pP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відступає від висновку ВСУ, викладеного у постанові від 05.07.2017 у справі №760/11577/15-ц, стосовно можливості поширення на відносини щодо затримки платежу з вини банку відправника - органу Державної казначейської служби України наслідків, передбачених законом для відносин між </a:t>
          </a:r>
          <a:r>
            <a:rPr lang="uk-UA" sz="11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отримувачем</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банком, що обслуговує </a:t>
          </a:r>
          <a:r>
            <a:rPr lang="uk-UA" sz="115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отримувача</a:t>
          </a:r>
          <a:r>
            <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(абз.2 пункту 32.2 ст.32 Закону № 2346-III). </a:t>
          </a:r>
          <a:r>
            <a:rPr lang="uk-UA" sz="1150" kern="1200" dirty="0" smtClean="0">
              <a:latin typeface="Times New Roman" pitchFamily="18" charset="0"/>
              <a:cs typeface="Times New Roman" pitchFamily="18" charset="0"/>
              <a:hlinkClick xmlns:r="http://schemas.openxmlformats.org/officeDocument/2006/relationships" r:id="rId1"/>
            </a:rPr>
            <a:t>https://reestr.court.gov.ua/Review/105935911</a:t>
          </a:r>
          <a:r>
            <a:rPr lang="uk-UA" sz="1150" kern="1200" dirty="0" smtClean="0">
              <a:latin typeface="Times New Roman" pitchFamily="18" charset="0"/>
              <a:cs typeface="Times New Roman" pitchFamily="18" charset="0"/>
            </a:rPr>
            <a:t>   </a:t>
          </a:r>
          <a:endParaRPr lang="uk-UA" sz="115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110472" y="0"/>
        <a:ext cx="4004629" cy="4000527"/>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ВСУ від 05.07.2017 у справі № 760/11577/15-ц</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11"/>
          <a:ext cx="4225405" cy="422107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Заміна сторони виконавчого провадження правонаступником полягає в поширенні на правонаступника законної сили судового рішення з усіма її наслідками - незмінністю, неспростовністю, виключністю,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преюдиційністю</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виконуваністю. Отже, у випадку неможливості виконання судового рішення за відсутності підстав для поновлення строків для виконання наказу суду (виконавчого листа) або у випадку, якщо судове рішення не підлягає виконанню у примусовому порядку через органи виконавчої служби, правонаступник не може бути замінений у виконавчому провадженні, яке не здійснюється. </a:t>
          </a:r>
          <a:r>
            <a:rPr lang="uk-UA" sz="1200" kern="1200" dirty="0" smtClean="0">
              <a:latin typeface="Times New Roman" pitchFamily="18" charset="0"/>
              <a:cs typeface="Times New Roman" pitchFamily="18" charset="0"/>
              <a:hlinkClick xmlns:r="http://schemas.openxmlformats.org/officeDocument/2006/relationships" r:id="rId1"/>
            </a:rPr>
            <a:t>http://reestr.court.gov.ua/Review/102973874</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11"/>
        <a:ext cx="4225405" cy="4221077"/>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17.08.2022 у справі № 910/10427/19</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74056"/>
          <a:ext cx="4013625" cy="370431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у постановах дійшов висновку про обґрунтованість та доведеність позивачем наявності в нього як заінтересованої особи правових підстав щодо оспорювання правочинів з реалізації майна в контексті захисту своїх порушених прав та охоронюваних законом інтересів, оскільки укладення договору, зміст якого ставить під сумнів припинення забезпечення виконання кредитного договору, ставить його у положення правової невизначеності. </a:t>
          </a:r>
        </a:p>
        <a:p>
          <a:pPr lvl="0" algn="just" defTabSz="48895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цьому в зазначених постановах Верховний Суд вважав належними та ефективними способи захисту інтересу у правовій визначеності, які опосередковуються позовними вимогами про визнання недійсними електронних торгів (аукціону), протоколу електронного аукціону та договору, спрямованого на передання майнових прав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прав</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вимоги).</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474056"/>
        <a:ext cx="4013625" cy="3704318"/>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36828" y="0"/>
          <a:ext cx="4151813" cy="4147560"/>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Правова природа процедур реалізації майна на прилюдних торгах полягає в продажу майна, тобто у вчиненні дій, спрямованих на виникнення в покупця зобов`язання зі сплати коштів за продане майно та передання права власності на майно боржника, на яке звернено стягнення, до покупця - учасника прилюдних торгів. З аналізу частини першої статті 650, частини першої статті 655 та частини четвертої статті 656 ЦК України можна зробити висновок, що процедура набуття майна на прилюдних торгах є різновидом договору купівлі-продажу. Такі висновки сформульовані у постановах ВП ВС від 23.10.2019 у справі № 922/3537/17 (пункти 42-44), від 15.06.2021 у справі № 922/2416/17 (пункт 7.4), від 22.06.2021 у справі № 200/606/18 (пункти 45-47).</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торги є правочином. Якщо вони завершуються оформленням договору купівлі-продажу, то оскаржити можна договір, а вимоги про визнання недійсними торгів (аукціону) та протоколу електронного аукціону не є належними та ефективними способами захисту. </a:t>
          </a:r>
          <a:r>
            <a:rPr lang="uk-UA" sz="1200" kern="1200" dirty="0" smtClean="0">
              <a:latin typeface="Times New Roman" pitchFamily="18" charset="0"/>
              <a:cs typeface="Times New Roman" pitchFamily="18" charset="0"/>
              <a:hlinkClick xmlns:r="http://schemas.openxmlformats.org/officeDocument/2006/relationships" r:id="rId1"/>
            </a:rPr>
            <a:t>https://reestr.court.gov.ua/Review/106558719</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36828" y="0"/>
        <a:ext cx="4151813" cy="414756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944"/>
          <a:ext cx="3729913" cy="85820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02.02.2021 у справах № 904/5976/19, № 904/6248/19, від 26.07.2021 у справі № 904/43/20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944"/>
        <a:ext cx="3729913" cy="858206"/>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15.09.2022 у справі № 910/12525/20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04055"/>
          <a:ext cx="2862626" cy="364484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пункт 11 частини першої статті 34, пункт 101 розділу XIII «Прикінцеві та перехідні положення» Закону України «Про виконавче провадження» № 1404-VIII, пункти 51 та 52 розділу ІІІ «Перехідні та прикінцеві положення» Закону України «Про особливості утворення акціонерного товариства залізничного транспорту загального користування» № 4442-VI за змістом є такими, що не відповідають Конституції України (суперечать статті 8, частині другій статті 19, частинам першій, другій статті 55, пункту 9 частини другої статті 129, частинам першій, другій статті 1291 Конституції України).</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504055"/>
        <a:ext cx="2862626" cy="3644849"/>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5095626" cy="414649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355600" rtl="0">
            <a:lnSpc>
              <a:spcPct val="90000"/>
            </a:lnSpc>
            <a:spcBef>
              <a:spcPct val="0"/>
            </a:spcBef>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Конституційний Суд України у Рішенні від 10.06.2003 № 11-рп/2003 вирішував питання щодо відповідності Конституції України законодавчої вимоги про встановлення мораторію на застосування примусової реалізації майна державних підприємств та господарських товариств, у статутних фондах яких частка держави становить не менше 25 відсотків (що була введена Законом України від 29 листопада 2001 року № 2864-III «Про введення мораторію на примусову реалізацію майна»).</a:t>
          </a:r>
        </a:p>
        <a:p>
          <a:pPr lvl="0" algn="just" defTabSz="3556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питання про те, чи встановлення мораторію на звернення стягнення на майно державних підприємств (боржників) робить «фактично необов`язковим» виконання ними судових рішень майнового характеру, Конституційний Суд України зробив висновок, що Закон, яким встановлено вказаний мораторій, не порушує конституційної вимоги обов`язковості судових рішень. Рішення судів про примусове відчуження майна підприємств, ухвалені до і після прийняття цього Закону, ним не скасовуються, вони залишаються в силі, а їх виконання призупиняється до вдосконалення механізму примусової реалізації майна. Тобто Законом встановлюється подовжений на цей період строк їх виконання. Враховуючи викладене, Конституційний Суд України дійшов висновку, що положення Закону щодо введення мораторію на примусову реалізацію майна вказаних підприємств не суперечать Конституції України.</a:t>
          </a:r>
        </a:p>
        <a:p>
          <a:pPr lvl="0" algn="just" defTabSz="3556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введення державою вказаного вище мораторію на звернення стягнення на активи АТ «Укрзалізниця» за зобов`язаннями підприємств залізничного транспорту, майно яких розміщене на території проведення антитерористичної операції, само собою не суперечить указаним нормам Конституції України та Конвенції. Разом з тим запровадження такого мораторію покладає на державу позитивний обов'язок створити необхідні правові механізми, щоб затримка виконання рішень не була настільки надмірною, аби призвести до порушення суті права, гарантованого статтею 6 Конвенції. </a:t>
          </a:r>
          <a:r>
            <a:rPr lang="uk-UA" sz="1000" kern="1200" dirty="0" smtClean="0">
              <a:latin typeface="Times New Roman" pitchFamily="18" charset="0"/>
              <a:cs typeface="Times New Roman" pitchFamily="18" charset="0"/>
              <a:hlinkClick xmlns:r="http://schemas.openxmlformats.org/officeDocument/2006/relationships" r:id="rId1"/>
            </a:rPr>
            <a:t>https://reestr.court.gov.ua/Review/106841696</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5095626" cy="4146495"/>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25.06.2021 у справі № 910/22748/16</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07.09.2022 у справі № 910/22858/17</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від 15.09.2021 у справі №727/9430/13-ц</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90655"/>
          <a:ext cx="3150376" cy="347151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lvl="0" algn="just" defTabSz="355600" rtl="0">
            <a:lnSpc>
              <a:spcPct val="100000"/>
            </a:lnSpc>
            <a:spcBef>
              <a:spcPct val="0"/>
            </a:spcBef>
            <a:spcAft>
              <a:spcPts val="0"/>
            </a:spcAft>
          </a:pPr>
          <a:r>
            <a:rPr lang="uk-UA" sz="8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складі ОП КЦС зазначає про те, що заробітна плата є відповідальністю в розумінні статті 617 ЦК України, від якої роботодавець може бути звільнений внаслідок випадку або непереборної сили.</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590655"/>
        <a:ext cx="3150376" cy="3471518"/>
      </dsp:txXfrm>
    </dsp:sp>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809" y="0"/>
          <a:ext cx="4870990" cy="3991530"/>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lvl="0" algn="just" defTabSz="5334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зауважує, що нормами трудового законодавства не передбачено підстав для звільнення роботодавця від виплати працівникові заробітної плати у випадку наявності обставин непереборної сили.</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Згідно із ч.1 ст.9 ЦК України, положення ЦК України застосовуються до врегулювання, зокрема, трудових відносин, якщо вони не врегульовані іншими актами законодавствами. 	Таким чином, положення ЦК України мають застосовуватися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субсидіарно</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для врегулювання трудових відносин (пункт 75 постанови ВП ВС від 26.06.2019 у справі № 761/9584/15-ц).</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Виплата заробітної плати працівнику - це обов`язок роботодавця. Заробітна плата - це винагорода, обчислена, як правило, у грошовому виразі, яку роботодавець повинен заплатити працівникові за працю, яку виконано чи має бути виконано. </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Обов`язок роботодавця виплатити працівнику заробітну плату не є відповідальністю у розумінні статті 617 ЦК України, від якої може бути звільнений роботодавець унаслідок випадку або непереборної сили. </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https://reestr.court.gov.ua/Review/107219912</a:t>
          </a:r>
          <a:endPar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809" y="0"/>
        <a:ext cx="4870990" cy="3991530"/>
      </dsp:txXfrm>
    </dsp:sp>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77628"/>
          <a:ext cx="3729913" cy="380847"/>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ВС у складі ОП КЦС у від 10.10.2019 у справі №243/2071/18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77628"/>
        <a:ext cx="3729913" cy="380847"/>
      </dsp:txXfrm>
    </dsp:sp>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26.10.2022 у справі № 905/857/19</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765462"/>
          <a:ext cx="3438126" cy="317316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зазначає, що позовна вимога про розірвання договору оренди землі є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негаторним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позовом, на пред`явлення якого не поширюються строки позовної давності, оскільки з таким позовом можна звернутися в будь-який час, поки існують правовідносини та правопорушення.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765462"/>
        <a:ext cx="3438126" cy="3173169"/>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4489" y="0"/>
          <a:ext cx="5007946" cy="4213414"/>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lvl="0" algn="just" defTabSz="5334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у</a:t>
          </a:r>
          <a:r>
            <a:rPr lang="uk-UA" sz="1100" b="0" i="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постанові від 18.12.2019 у справі №522/1029/18, зокрема, встановлено, що позов власника майна про усунення перешкод у здійсненні ним права користування та розпоряджання своїм майном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негаторний</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 відповідає способу захисту, визначеному у пункті 3 частини другої статті 16 ЦК України, - припинення дії, яка порушує право. Цей спосіб захисту пов`язаний зі вчиненням іншою особою незаконних дій, спрямованих на порушення права, належного особі. Однієї з умов застосування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негаторного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є відсутність між сторонами спору договірних відносин.</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Натомість, якщо вчинене особою порушення було можливе лише як вчинене певною особою через її статус у договірному чи іншому зобов`язальному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правовідношенні</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власником, то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негаторний</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 не може бути заявлено, а право власника має захищатися за допомогою зобов`язально-правових способів.</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обґрунтованими є твердження про те, що позов про розірвання договору оренди земельної ділянки належить до зобов`язально-правових способів захисту, оскільки між сторонами існують договірні правовідносини. </a:t>
          </a:r>
        </a:p>
        <a:p>
          <a:pPr lvl="0" algn="just" defTabSz="533400">
            <a:lnSpc>
              <a:spcPct val="90000"/>
            </a:lnSpc>
            <a:spcBef>
              <a:spcPct val="0"/>
            </a:spcBef>
            <a:spcAft>
              <a:spcPts val="0"/>
            </a:spcAft>
          </a:pPr>
          <a:r>
            <a:rPr lang="uk-UA" sz="1100" b="0" i="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Метою позову є захист інтересів власника як учасника зобов`язальних відносин, та розрахований він на випадки порушення цих прав особою, яка знаходиться із власником чи іншим носієм цивільного права в договірних чи інших зобов`язальних правовідносинах. Тобто позов про розірвання договору не є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негаторним</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позовом. </a:t>
          </a:r>
          <a:r>
            <a:rPr lang="uk-UA" sz="1100" kern="1200" dirty="0" smtClean="0">
              <a:latin typeface="Times New Roman" pitchFamily="18" charset="0"/>
              <a:cs typeface="Times New Roman" pitchFamily="18" charset="0"/>
              <a:hlinkClick xmlns:r="http://schemas.openxmlformats.org/officeDocument/2006/relationships" r:id="rId1"/>
            </a:rPr>
            <a:t>https://reestr.court.gov.ua/Review/107510192</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4489" y="0"/>
        <a:ext cx="5007946" cy="4213414"/>
      </dsp:txXfrm>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74049"/>
          <a:ext cx="3729913" cy="332021"/>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КЦС ВС від 12.06.2019 у справі № 527/600/17 та від 25.03.2020 у справі № 527/605/17</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74049"/>
        <a:ext cx="3729913" cy="33202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18.01.2022 у справі № 34/425</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02.11.2022 у справі № 922/3166/20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6024"/>
          <a:ext cx="3438126" cy="4272046"/>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погодився із висновком суду апеляційної інстанції про те, що, визначаючи розмір втраченого заробітку позивачки, суми на відшкодування шкоди втраченого заробітку мають присуджуватися потерпілому з дня втрати працездатності. Верховний Суд зазначив, що позивачу ІІ групу інвалідності за загальним захворюванням встановлено 13.05.2009, тому відповідні суми підлягають стягненню із цієї дати.</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216024"/>
        <a:ext cx="3438126" cy="4272046"/>
      </dsp:txXfrm>
    </dsp:sp>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4489" y="0"/>
          <a:ext cx="5007946" cy="4213414"/>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lvl="0" algn="just" defTabSz="5334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дійшла висновку, що визначення розміру відшкодування повинно здійснюватися з урахуванням встановленого ступеня втрати професійної працездатності та з моменту, коли у позивача з`явилось право на відповідне відшкодування - тобто з 02.08.2013 (дати ДТП та отримання позивачем травми). </a:t>
          </a:r>
        </a:p>
        <a:p>
          <a:pPr lvl="0" algn="just" defTabSz="533400">
            <a:lnSpc>
              <a:spcPct val="90000"/>
            </a:lnSpc>
            <a:spcBef>
              <a:spcPct val="0"/>
            </a:spcBef>
            <a:spcAft>
              <a:spcPts val="0"/>
            </a:spcAft>
          </a:pPr>
          <a:r>
            <a:rPr lang="uk-UA" sz="1100" kern="1200" dirty="0" smtClean="0"/>
            <a:t>	</a:t>
          </a:r>
          <a:r>
            <a:rPr lang="uk-UA" sz="1100" kern="1200" dirty="0" smtClean="0">
              <a:hlinkClick xmlns:r="http://schemas.openxmlformats.org/officeDocument/2006/relationships" r:id="rId1"/>
            </a:rPr>
            <a:t>https://reestr.court.gov.ua/Review/107510193</a:t>
          </a:r>
          <a:r>
            <a:rPr lang="uk-UA" sz="1100" u="sng"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4489" y="0"/>
        <a:ext cx="5007946" cy="4213414"/>
      </dsp:txXfrm>
    </dsp:sp>
  </dsp:spTree>
</dsp:drawing>
</file>

<file path=ppt/diagrams/drawing4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21"/>
          <a:ext cx="3729913" cy="10792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 від 20.06.2018 у справі № 348/2116/16-ц</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21"/>
        <a:ext cx="3729913" cy="1079276"/>
      </dsp:txXfrm>
    </dsp:sp>
  </dsp:spTree>
</dsp:drawing>
</file>

<file path=ppt/diagrams/drawing4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05.10.2022 №906/1318/19 (295/16026/18)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4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6024"/>
          <a:ext cx="3438126" cy="4272046"/>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вказує на правомірність державної реєстрації припинення юридичної особи в результаті її ліквідації на підставі судового рішення раніше закінчення строку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вимог кредиторами, якщо відповідний строк не був визначений у рішенні суду.</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216024"/>
        <a:ext cx="3438126" cy="4272046"/>
      </dsp:txXfrm>
    </dsp:sp>
  </dsp:spTree>
</dsp:drawing>
</file>

<file path=ppt/diagrams/drawing4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5007946" cy="4213414"/>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lvl="0" algn="just" defTabSz="5334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частиною п`ятою статті 105 ЦК України передбачено, що строк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кредиторами вимог до юридичної особи (боржника), що припиняється, не може становити менше двох місяців з дня оприлюднення повідомлення про рішення щодо припинення, а відповідно до частини дванадцятої статті 17 та пункту 11 частини першої статті 28 Закону про державну реєстрацію в редакції, чинній на момент державної реєстрації припинення Товариства, подання документів для державної реєстрації припинення юридичної особи (боржника) в результаті її ліквідації на підставі судового рішення про припинення юридичної особи, не пов`язаного з її банкрутством, раніше закінчення строку на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вимог кредиторами є підставою для відмови у державній реєстрації.</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процедура ліквідації юридичної особи (боржника) не може тривати менше визначених законом граничних меж строків, необхідних для належного подання та розгляду вимог кредиторів. Разом з тим процедура ліквідації Товариства тривала лише сімнадцять днів, що є порушенням ліквідаційною комісією, яку сформувало ОДПІ, вимог статей 105, 110, 111 ЦК України (у цьому висновку Велика Палата Верховного Суду враховує </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mutatis mutandis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висновки, викладені у пункті 18 постанови Верховного Суду від 28.05.2019 у справі № 908/825/18). </a:t>
          </a:r>
          <a:r>
            <a:rPr lang="uk-UA"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https://reestr.court.gov.ua/Review/107834207</a:t>
          </a:r>
          <a:r>
            <a:rPr lang="uk-UA"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a:lnSpc>
              <a:spcPct val="90000"/>
            </a:lnSpc>
            <a:spcBef>
              <a:spcPct val="0"/>
            </a:spcBef>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5007946" cy="4213414"/>
      </dsp:txXfrm>
    </dsp:sp>
  </dsp:spTree>
</dsp:drawing>
</file>

<file path=ppt/diagrams/drawing4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21"/>
          <a:ext cx="3729913" cy="10792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КАС ВС від 28.02.2020 у справі № 810/2893/17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21"/>
        <a:ext cx="3729913" cy="1079276"/>
      </dsp:txXfrm>
    </dsp:sp>
  </dsp:spTree>
</dsp:drawing>
</file>

<file path=ppt/diagrams/drawing4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a:t>
          </a:r>
          <a:r>
            <a:rPr lang="uk-UA" sz="16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16.11.2022 №911/3135/20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4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6024"/>
          <a:ext cx="3438126" cy="4272046"/>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та КЦС ВС у зазначених постановах вказує на те, що суд не наділений повноваженнями на скасування рішень органів державної виконавчої служби/приватних виконавців.</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216024"/>
        <a:ext cx="3438126" cy="427204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74056"/>
          <a:ext cx="4013625" cy="370431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КЦС ВС зроблено висновок про розгляд за правилами цивільного судочинства спору, ініційованого співвласником багатоквартирного будинку, щодо затвердження кошторису ОСББ, переліку та розміру внесків на утримання будинку як такого.</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474056"/>
        <a:ext cx="4013625" cy="3704318"/>
      </dsp:txXfrm>
    </dsp:sp>
  </dsp:spTree>
</dsp:drawing>
</file>

<file path=ppt/diagrams/drawing5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99015" y="0"/>
          <a:ext cx="4670434" cy="3929450"/>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lvl="0" algn="just" defTabSz="5334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Передбачений ч.1 ст.74 Закону України від 02.06.2016 № 1404-VIII «Про виконавче провадження» та ст.339 ГПК України судовий захист прав та законних інтересів, порушених рішенням, дією або бездіяльністю державного виконавця чи іншої посадової особи органу державної виконавчої служби або приватного виконавця, має бути ефективним, зокрема, доступним для тих, кого він стосується, спроможним запобігти виникненню або продовженню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стверджуваного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та не залежати від дій, які виконавець вчиняє на свій розсуд.</a:t>
          </a:r>
        </a:p>
        <a:p>
          <a:pPr lvl="0" algn="just" defTabSz="5334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висловлених раніше висновків ВП ВС про застосування ч.1 ст. 41 Закону № 1404-VIII (див.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mutatis</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mutandis</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пункти 77, 79 постанови від 03.11.2020 у справі № 916/617/17) постанову про закінчення виконавчого провадження, яка ухвалена без урахування вимог закону, можна оскаржити в судовому порядку, а відновлення відповідних прав скаржника може бути ефективно здійснене у разі задоволення скарги та скасування такої постанови. </a:t>
          </a:r>
          <a:r>
            <a:rPr lang="uk-UA" sz="1100" kern="1200" dirty="0" smtClean="0">
              <a:latin typeface="Times New Roman" pitchFamily="18" charset="0"/>
              <a:cs typeface="Times New Roman" pitchFamily="18" charset="0"/>
              <a:hlinkClick xmlns:r="http://schemas.openxmlformats.org/officeDocument/2006/relationships" r:id="rId1"/>
            </a:rPr>
            <a:t>https://reestr.court.gov.ua/Review/108086904</a:t>
          </a: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533400">
            <a:lnSpc>
              <a:spcPct val="90000"/>
            </a:lnSpc>
            <a:spcBef>
              <a:spcPct val="0"/>
            </a:spcBef>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99015" y="0"/>
        <a:ext cx="4670434" cy="3929450"/>
      </dsp:txXfrm>
    </dsp:sp>
  </dsp:spTree>
</dsp:drawing>
</file>

<file path=ppt/diagrams/drawing5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121635"/>
          <a:ext cx="3729913" cy="1124881"/>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21.05.2021 у справі № 905/64/15, від 25.06.2021 у справі № 905/2214/14-908/5734/14, від 25.06.2021 у справі № 25/7, від 30.06.2021 у справі № 905/2190/14, від 15.07.2021 у справі № 924/408/19, від 24.11.2021 у справі № 908/3994/14, від 11.04.2022 у справі № 916/3143/19 та від 04.08.2022 у справі № 910/11419/20, КЦС ВС від 23.02.2022 у справі № 1005/7141/2012</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121635"/>
        <a:ext cx="3729913" cy="1124881"/>
      </dsp:txXfrm>
    </dsp:sp>
  </dsp:spTree>
</dsp:drawing>
</file>

<file path=ppt/diagrams/drawing5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16.11.2022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№910/7310/20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5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6024"/>
          <a:ext cx="3438126" cy="4272046"/>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у зазначених постановах вказує на належність до цивільної юрисдикції спорів про надання земельної ділянки для ведення фермерського господарства.</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216024"/>
        <a:ext cx="3438126" cy="4272046"/>
      </dsp:txXfrm>
    </dsp:sp>
  </dsp:spTree>
</dsp:drawing>
</file>

<file path=ppt/diagrams/drawing5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99015" y="0"/>
          <a:ext cx="4670434" cy="3929450"/>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kern="1200" dirty="0" smtClean="0"/>
        </a:p>
        <a:p>
          <a:pPr lvl="0" algn="just" defTabSz="5334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вказує на те, що спори щодо користування землями фермерського господарства, у тому числі з центральним органом виконавчої влади, який реалізує політику у сфері земельних відносин, з іншими юридичними особами, мають розглядатися господарськими судами незалежно від того, чи отримувала фізична особа раніше земельну ділянку для створення фермерського господарства і того, чи створила вона це фермерське господарство. </a:t>
          </a:r>
          <a:r>
            <a:rPr lang="uk-UA" sz="1100" kern="1200" dirty="0" smtClean="0">
              <a:hlinkClick xmlns:r="http://schemas.openxmlformats.org/officeDocument/2006/relationships" r:id="rId1"/>
            </a:rPr>
            <a:t>https://reestr.court.gov.ua/Review/108285268</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99015" y="0"/>
        <a:ext cx="4670434" cy="3929450"/>
      </dsp:txXfrm>
    </dsp:sp>
  </dsp:spTree>
</dsp:drawing>
</file>

<file path=ppt/diagrams/drawing5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21"/>
          <a:ext cx="3729913" cy="86325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ВП ВС від 20.03.2019 у справі №619/1680/17-ц, від 03.04.2019  у справі № 621/2501/18, від 15.01.2020 у справі №698/119/18, від 12.05.2020 у справі № 357/1180/17</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21"/>
        <a:ext cx="3729913" cy="863252"/>
      </dsp:txXfrm>
    </dsp:sp>
  </dsp:spTree>
</dsp:drawing>
</file>

<file path=ppt/diagrams/drawing5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20575"/>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05.10.2022 №922/1830/19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2057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11"/>
          <a:ext cx="4225405" cy="422107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Прийняття рішення установчими зборами щодо всіх питань, віднесених до їх компетенції та виключної компетенції загальних зборів ОСББ відповідно до статей 6, 10 ЗУ «Про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обʼєднання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співвласників багатоквартирного будинку» № 2866-ІІІ, стосується створення та управління ОСББ як юридичною особою, що відповідно до пункту 3 частини першої статті 20 ГПК України визначає предметну юрисдикцію спору про визнання недійсним рішення установчих зборів ОСББ судам господарської юрисдикції. ВП ВС неодноразово звертала увагу на те, що спори, пов`язані зі створенням, діяльністю, управлінням або припиненням діяльності юридичної особи, є корпоративними в розумінні п.3 ч.1 ст.20 ГПК України, незалежно від того, чи є позивач акціонером (учасником) юридичної особи, і мають розглядатися за правилами ГПК України (постанови від 10.09.2019 у справі № 921/36/18 (пункт 4.19), від 01.04.2020 у справі № 813/1056/18 (пункт 40), від 15.04.2020 у справі № 804/14471/15 (пункт 39)). </a:t>
          </a:r>
          <a:endPar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533400" rtl="0">
            <a:lnSpc>
              <a:spcPct val="90000"/>
            </a:lnSpc>
            <a:spcBef>
              <a:spcPct val="0"/>
            </a:spcBef>
            <a:spcAft>
              <a:spcPct val="35000"/>
            </a:spcAft>
          </a:pPr>
          <a:r>
            <a:rPr lang="uk-UA" sz="1200" kern="1200" smtClean="0">
              <a:hlinkClick xmlns:r="http://schemas.openxmlformats.org/officeDocument/2006/relationships" r:id="rId1"/>
            </a:rPr>
            <a:t>http</a:t>
          </a:r>
          <a:r>
            <a:rPr lang="uk-UA" sz="1200" kern="1200" dirty="0" smtClean="0">
              <a:hlinkClick xmlns:r="http://schemas.openxmlformats.org/officeDocument/2006/relationships" r:id="rId1"/>
            </a:rPr>
            <a:t>://reestr.court.gov.ua/Review/103283361</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11"/>
        <a:ext cx="4225405" cy="422107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 від 14.07.2020 у справі № 466/8748/16-ц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01.02.2022 у справі № 910/5179/20</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74056"/>
          <a:ext cx="4013625" cy="370431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у пунктах 67-69 постанови висловив правову позицію, що залучати суб`єкта оціночної діяльності - суб`єкта господарювання є правом виконавця, що встановлено статтями 18 та 20 Закону України «Про виконавче провадження» №1404-VIII. </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474056"/>
        <a:ext cx="4013625" cy="370431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E8FDF-EBCC-482F-8003-D19E610954F3}" type="datetimeFigureOut">
              <a:rPr lang="uk-UA" smtClean="0"/>
              <a:pPr/>
              <a:t>19.01.2023</a:t>
            </a:fld>
            <a:endParaRPr lang="uk-UA"/>
          </a:p>
        </p:txBody>
      </p:sp>
      <p:sp>
        <p:nvSpPr>
          <p:cNvPr id="4" name="Місце для зображення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0917D-441D-47B3-B65E-3F6798E1ADDF}"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08C0917D-441D-47B3-B65E-3F6798E1ADDF}"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19.01.2023</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4.xml"/><Relationship Id="rId13" Type="http://schemas.openxmlformats.org/officeDocument/2006/relationships/diagramLayout" Target="../diagrams/layout35.xml"/><Relationship Id="rId18" Type="http://schemas.openxmlformats.org/officeDocument/2006/relationships/diagramLayout" Target="../diagrams/layout36.xml"/><Relationship Id="rId3" Type="http://schemas.openxmlformats.org/officeDocument/2006/relationships/diagramLayout" Target="../diagrams/layout33.xml"/><Relationship Id="rId21" Type="http://schemas.microsoft.com/office/2007/relationships/diagramDrawing" Target="../diagrams/drawing36.xml"/><Relationship Id="rId7" Type="http://schemas.openxmlformats.org/officeDocument/2006/relationships/diagramData" Target="../diagrams/data34.xml"/><Relationship Id="rId12" Type="http://schemas.openxmlformats.org/officeDocument/2006/relationships/diagramData" Target="../diagrams/data35.xml"/><Relationship Id="rId17" Type="http://schemas.openxmlformats.org/officeDocument/2006/relationships/diagramData" Target="../diagrams/data36.xml"/><Relationship Id="rId2" Type="http://schemas.openxmlformats.org/officeDocument/2006/relationships/diagramData" Target="../diagrams/data33.xml"/><Relationship Id="rId16" Type="http://schemas.microsoft.com/office/2007/relationships/diagramDrawing" Target="../diagrams/drawing35.xml"/><Relationship Id="rId20" Type="http://schemas.openxmlformats.org/officeDocument/2006/relationships/diagramColors" Target="../diagrams/colors36.xml"/><Relationship Id="rId1" Type="http://schemas.openxmlformats.org/officeDocument/2006/relationships/slideLayout" Target="../slideLayouts/slideLayout1.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5" Type="http://schemas.openxmlformats.org/officeDocument/2006/relationships/diagramColors" Target="../diagrams/colors35.xml"/><Relationship Id="rId10" Type="http://schemas.openxmlformats.org/officeDocument/2006/relationships/diagramColors" Target="../diagrams/colors34.xml"/><Relationship Id="rId19" Type="http://schemas.openxmlformats.org/officeDocument/2006/relationships/diagramQuickStyle" Target="../diagrams/quickStyle36.xml"/><Relationship Id="rId4" Type="http://schemas.openxmlformats.org/officeDocument/2006/relationships/diagramQuickStyle" Target="../diagrams/quickStyle33.xml"/><Relationship Id="rId9" Type="http://schemas.openxmlformats.org/officeDocument/2006/relationships/diagramQuickStyle" Target="../diagrams/quickStyle34.xml"/><Relationship Id="rId14" Type="http://schemas.openxmlformats.org/officeDocument/2006/relationships/diagramQuickStyle" Target="../diagrams/quickStyle3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8.xml"/><Relationship Id="rId13" Type="http://schemas.openxmlformats.org/officeDocument/2006/relationships/diagramLayout" Target="../diagrams/layout39.xml"/><Relationship Id="rId18" Type="http://schemas.openxmlformats.org/officeDocument/2006/relationships/diagramLayout" Target="../diagrams/layout40.xml"/><Relationship Id="rId3" Type="http://schemas.openxmlformats.org/officeDocument/2006/relationships/diagramLayout" Target="../diagrams/layout37.xml"/><Relationship Id="rId21" Type="http://schemas.microsoft.com/office/2007/relationships/diagramDrawing" Target="../diagrams/drawing40.xml"/><Relationship Id="rId7" Type="http://schemas.openxmlformats.org/officeDocument/2006/relationships/diagramData" Target="../diagrams/data38.xml"/><Relationship Id="rId12" Type="http://schemas.openxmlformats.org/officeDocument/2006/relationships/diagramData" Target="../diagrams/data39.xml"/><Relationship Id="rId17" Type="http://schemas.openxmlformats.org/officeDocument/2006/relationships/diagramData" Target="../diagrams/data40.xml"/><Relationship Id="rId2" Type="http://schemas.openxmlformats.org/officeDocument/2006/relationships/diagramData" Target="../diagrams/data37.xml"/><Relationship Id="rId16" Type="http://schemas.microsoft.com/office/2007/relationships/diagramDrawing" Target="../diagrams/drawing39.xml"/><Relationship Id="rId20" Type="http://schemas.openxmlformats.org/officeDocument/2006/relationships/diagramColors" Target="../diagrams/colors40.xml"/><Relationship Id="rId1" Type="http://schemas.openxmlformats.org/officeDocument/2006/relationships/slideLayout" Target="../slideLayouts/slideLayout1.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5" Type="http://schemas.openxmlformats.org/officeDocument/2006/relationships/diagramColors" Target="../diagrams/colors39.xml"/><Relationship Id="rId10" Type="http://schemas.openxmlformats.org/officeDocument/2006/relationships/diagramColors" Target="../diagrams/colors38.xml"/><Relationship Id="rId19" Type="http://schemas.openxmlformats.org/officeDocument/2006/relationships/diagramQuickStyle" Target="../diagrams/quickStyle40.xml"/><Relationship Id="rId4" Type="http://schemas.openxmlformats.org/officeDocument/2006/relationships/diagramQuickStyle" Target="../diagrams/quickStyle37.xml"/><Relationship Id="rId9" Type="http://schemas.openxmlformats.org/officeDocument/2006/relationships/diagramQuickStyle" Target="../diagrams/quickStyle38.xml"/><Relationship Id="rId14" Type="http://schemas.openxmlformats.org/officeDocument/2006/relationships/diagramQuickStyle" Target="../diagrams/quickStyle39.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2.xml"/><Relationship Id="rId13" Type="http://schemas.openxmlformats.org/officeDocument/2006/relationships/diagramLayout" Target="../diagrams/layout43.xml"/><Relationship Id="rId18" Type="http://schemas.openxmlformats.org/officeDocument/2006/relationships/diagramLayout" Target="../diagrams/layout44.xml"/><Relationship Id="rId3" Type="http://schemas.openxmlformats.org/officeDocument/2006/relationships/diagramLayout" Target="../diagrams/layout41.xml"/><Relationship Id="rId21" Type="http://schemas.microsoft.com/office/2007/relationships/diagramDrawing" Target="../diagrams/drawing44.xml"/><Relationship Id="rId7" Type="http://schemas.openxmlformats.org/officeDocument/2006/relationships/diagramData" Target="../diagrams/data42.xml"/><Relationship Id="rId12" Type="http://schemas.openxmlformats.org/officeDocument/2006/relationships/diagramData" Target="../diagrams/data43.xml"/><Relationship Id="rId17" Type="http://schemas.openxmlformats.org/officeDocument/2006/relationships/diagramData" Target="../diagrams/data44.xml"/><Relationship Id="rId2" Type="http://schemas.openxmlformats.org/officeDocument/2006/relationships/diagramData" Target="../diagrams/data41.xml"/><Relationship Id="rId16" Type="http://schemas.microsoft.com/office/2007/relationships/diagramDrawing" Target="../diagrams/drawing43.xml"/><Relationship Id="rId20" Type="http://schemas.openxmlformats.org/officeDocument/2006/relationships/diagramColors" Target="../diagrams/colors44.xml"/><Relationship Id="rId1" Type="http://schemas.openxmlformats.org/officeDocument/2006/relationships/slideLayout" Target="../slideLayouts/slideLayout1.xml"/><Relationship Id="rId6" Type="http://schemas.microsoft.com/office/2007/relationships/diagramDrawing" Target="../diagrams/drawing41.xml"/><Relationship Id="rId11" Type="http://schemas.microsoft.com/office/2007/relationships/diagramDrawing" Target="../diagrams/drawing42.xml"/><Relationship Id="rId5" Type="http://schemas.openxmlformats.org/officeDocument/2006/relationships/diagramColors" Target="../diagrams/colors41.xml"/><Relationship Id="rId15" Type="http://schemas.openxmlformats.org/officeDocument/2006/relationships/diagramColors" Target="../diagrams/colors43.xml"/><Relationship Id="rId10" Type="http://schemas.openxmlformats.org/officeDocument/2006/relationships/diagramColors" Target="../diagrams/colors42.xml"/><Relationship Id="rId19" Type="http://schemas.openxmlformats.org/officeDocument/2006/relationships/diagramQuickStyle" Target="../diagrams/quickStyle44.xml"/><Relationship Id="rId4" Type="http://schemas.openxmlformats.org/officeDocument/2006/relationships/diagramQuickStyle" Target="../diagrams/quickStyle41.xml"/><Relationship Id="rId9" Type="http://schemas.openxmlformats.org/officeDocument/2006/relationships/diagramQuickStyle" Target="../diagrams/quickStyle42.xml"/><Relationship Id="rId14" Type="http://schemas.openxmlformats.org/officeDocument/2006/relationships/diagramQuickStyle" Target="../diagrams/quickStyle4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6.xml"/><Relationship Id="rId13" Type="http://schemas.openxmlformats.org/officeDocument/2006/relationships/diagramLayout" Target="../diagrams/layout47.xml"/><Relationship Id="rId18" Type="http://schemas.openxmlformats.org/officeDocument/2006/relationships/diagramLayout" Target="../diagrams/layout48.xml"/><Relationship Id="rId3" Type="http://schemas.openxmlformats.org/officeDocument/2006/relationships/diagramLayout" Target="../diagrams/layout45.xml"/><Relationship Id="rId21" Type="http://schemas.microsoft.com/office/2007/relationships/diagramDrawing" Target="../diagrams/drawing48.xml"/><Relationship Id="rId7" Type="http://schemas.openxmlformats.org/officeDocument/2006/relationships/diagramData" Target="../diagrams/data46.xml"/><Relationship Id="rId12" Type="http://schemas.openxmlformats.org/officeDocument/2006/relationships/diagramData" Target="../diagrams/data47.xml"/><Relationship Id="rId17" Type="http://schemas.openxmlformats.org/officeDocument/2006/relationships/diagramData" Target="../diagrams/data48.xml"/><Relationship Id="rId2" Type="http://schemas.openxmlformats.org/officeDocument/2006/relationships/diagramData" Target="../diagrams/data45.xml"/><Relationship Id="rId16" Type="http://schemas.microsoft.com/office/2007/relationships/diagramDrawing" Target="../diagrams/drawing47.xml"/><Relationship Id="rId20" Type="http://schemas.openxmlformats.org/officeDocument/2006/relationships/diagramColors" Target="../diagrams/colors48.xml"/><Relationship Id="rId1" Type="http://schemas.openxmlformats.org/officeDocument/2006/relationships/slideLayout" Target="../slideLayouts/slideLayout1.xml"/><Relationship Id="rId6" Type="http://schemas.microsoft.com/office/2007/relationships/diagramDrawing" Target="../diagrams/drawing45.xml"/><Relationship Id="rId11" Type="http://schemas.microsoft.com/office/2007/relationships/diagramDrawing" Target="../diagrams/drawing46.xml"/><Relationship Id="rId5" Type="http://schemas.openxmlformats.org/officeDocument/2006/relationships/diagramColors" Target="../diagrams/colors45.xml"/><Relationship Id="rId15" Type="http://schemas.openxmlformats.org/officeDocument/2006/relationships/diagramColors" Target="../diagrams/colors47.xml"/><Relationship Id="rId10" Type="http://schemas.openxmlformats.org/officeDocument/2006/relationships/diagramColors" Target="../diagrams/colors46.xml"/><Relationship Id="rId19" Type="http://schemas.openxmlformats.org/officeDocument/2006/relationships/diagramQuickStyle" Target="../diagrams/quickStyle48.xml"/><Relationship Id="rId4" Type="http://schemas.openxmlformats.org/officeDocument/2006/relationships/diagramQuickStyle" Target="../diagrams/quickStyle45.xml"/><Relationship Id="rId9" Type="http://schemas.openxmlformats.org/officeDocument/2006/relationships/diagramQuickStyle" Target="../diagrams/quickStyle46.xml"/><Relationship Id="rId14" Type="http://schemas.openxmlformats.org/officeDocument/2006/relationships/diagramQuickStyle" Target="../diagrams/quickStyle4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50.xml"/><Relationship Id="rId13" Type="http://schemas.openxmlformats.org/officeDocument/2006/relationships/diagramLayout" Target="../diagrams/layout51.xml"/><Relationship Id="rId18" Type="http://schemas.openxmlformats.org/officeDocument/2006/relationships/diagramLayout" Target="../diagrams/layout52.xml"/><Relationship Id="rId3" Type="http://schemas.openxmlformats.org/officeDocument/2006/relationships/diagramLayout" Target="../diagrams/layout49.xml"/><Relationship Id="rId21" Type="http://schemas.microsoft.com/office/2007/relationships/diagramDrawing" Target="../diagrams/drawing52.xml"/><Relationship Id="rId7" Type="http://schemas.openxmlformats.org/officeDocument/2006/relationships/diagramData" Target="../diagrams/data50.xml"/><Relationship Id="rId12" Type="http://schemas.openxmlformats.org/officeDocument/2006/relationships/diagramData" Target="../diagrams/data51.xml"/><Relationship Id="rId17" Type="http://schemas.openxmlformats.org/officeDocument/2006/relationships/diagramData" Target="../diagrams/data52.xml"/><Relationship Id="rId2" Type="http://schemas.openxmlformats.org/officeDocument/2006/relationships/diagramData" Target="../diagrams/data49.xml"/><Relationship Id="rId16" Type="http://schemas.microsoft.com/office/2007/relationships/diagramDrawing" Target="../diagrams/drawing51.xml"/><Relationship Id="rId20" Type="http://schemas.openxmlformats.org/officeDocument/2006/relationships/diagramColors" Target="../diagrams/colors52.xml"/><Relationship Id="rId1" Type="http://schemas.openxmlformats.org/officeDocument/2006/relationships/slideLayout" Target="../slideLayouts/slideLayout1.xml"/><Relationship Id="rId6" Type="http://schemas.microsoft.com/office/2007/relationships/diagramDrawing" Target="../diagrams/drawing49.xml"/><Relationship Id="rId11" Type="http://schemas.microsoft.com/office/2007/relationships/diagramDrawing" Target="../diagrams/drawing50.xml"/><Relationship Id="rId5" Type="http://schemas.openxmlformats.org/officeDocument/2006/relationships/diagramColors" Target="../diagrams/colors49.xml"/><Relationship Id="rId15" Type="http://schemas.openxmlformats.org/officeDocument/2006/relationships/diagramColors" Target="../diagrams/colors51.xml"/><Relationship Id="rId10" Type="http://schemas.openxmlformats.org/officeDocument/2006/relationships/diagramColors" Target="../diagrams/colors50.xml"/><Relationship Id="rId19" Type="http://schemas.openxmlformats.org/officeDocument/2006/relationships/diagramQuickStyle" Target="../diagrams/quickStyle52.xml"/><Relationship Id="rId4" Type="http://schemas.openxmlformats.org/officeDocument/2006/relationships/diagramQuickStyle" Target="../diagrams/quickStyle49.xml"/><Relationship Id="rId9" Type="http://schemas.openxmlformats.org/officeDocument/2006/relationships/diagramQuickStyle" Target="../diagrams/quickStyle50.xml"/><Relationship Id="rId14" Type="http://schemas.openxmlformats.org/officeDocument/2006/relationships/diagramQuickStyle" Target="../diagrams/quickStyle5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54.xml"/><Relationship Id="rId13" Type="http://schemas.openxmlformats.org/officeDocument/2006/relationships/diagramLayout" Target="../diagrams/layout55.xml"/><Relationship Id="rId18" Type="http://schemas.openxmlformats.org/officeDocument/2006/relationships/diagramLayout" Target="../diagrams/layout56.xml"/><Relationship Id="rId3" Type="http://schemas.openxmlformats.org/officeDocument/2006/relationships/diagramLayout" Target="../diagrams/layout53.xml"/><Relationship Id="rId21" Type="http://schemas.microsoft.com/office/2007/relationships/diagramDrawing" Target="../diagrams/drawing56.xml"/><Relationship Id="rId7" Type="http://schemas.openxmlformats.org/officeDocument/2006/relationships/diagramData" Target="../diagrams/data54.xml"/><Relationship Id="rId12" Type="http://schemas.openxmlformats.org/officeDocument/2006/relationships/diagramData" Target="../diagrams/data55.xml"/><Relationship Id="rId17" Type="http://schemas.openxmlformats.org/officeDocument/2006/relationships/diagramData" Target="../diagrams/data56.xml"/><Relationship Id="rId2" Type="http://schemas.openxmlformats.org/officeDocument/2006/relationships/diagramData" Target="../diagrams/data53.xml"/><Relationship Id="rId16" Type="http://schemas.microsoft.com/office/2007/relationships/diagramDrawing" Target="../diagrams/drawing55.xml"/><Relationship Id="rId20" Type="http://schemas.openxmlformats.org/officeDocument/2006/relationships/diagramColors" Target="../diagrams/colors56.xml"/><Relationship Id="rId1" Type="http://schemas.openxmlformats.org/officeDocument/2006/relationships/slideLayout" Target="../slideLayouts/slideLayout1.xml"/><Relationship Id="rId6" Type="http://schemas.microsoft.com/office/2007/relationships/diagramDrawing" Target="../diagrams/drawing53.xml"/><Relationship Id="rId11" Type="http://schemas.microsoft.com/office/2007/relationships/diagramDrawing" Target="../diagrams/drawing54.xml"/><Relationship Id="rId5" Type="http://schemas.openxmlformats.org/officeDocument/2006/relationships/diagramColors" Target="../diagrams/colors53.xml"/><Relationship Id="rId15" Type="http://schemas.openxmlformats.org/officeDocument/2006/relationships/diagramColors" Target="../diagrams/colors55.xml"/><Relationship Id="rId10" Type="http://schemas.openxmlformats.org/officeDocument/2006/relationships/diagramColors" Target="../diagrams/colors54.xml"/><Relationship Id="rId19" Type="http://schemas.openxmlformats.org/officeDocument/2006/relationships/diagramQuickStyle" Target="../diagrams/quickStyle56.xml"/><Relationship Id="rId4" Type="http://schemas.openxmlformats.org/officeDocument/2006/relationships/diagramQuickStyle" Target="../diagrams/quickStyle53.xml"/><Relationship Id="rId9" Type="http://schemas.openxmlformats.org/officeDocument/2006/relationships/diagramQuickStyle" Target="../diagrams/quickStyle54.xml"/><Relationship Id="rId14" Type="http://schemas.openxmlformats.org/officeDocument/2006/relationships/diagramQuickStyle" Target="../diagrams/quickStyle55.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1.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18" Type="http://schemas.openxmlformats.org/officeDocument/2006/relationships/diagramLayout" Target="../diagrams/layout28.xml"/><Relationship Id="rId3" Type="http://schemas.openxmlformats.org/officeDocument/2006/relationships/diagramLayout" Target="../diagrams/layout25.xml"/><Relationship Id="rId21" Type="http://schemas.microsoft.com/office/2007/relationships/diagramDrawing" Target="../diagrams/drawing28.xml"/><Relationship Id="rId7" Type="http://schemas.openxmlformats.org/officeDocument/2006/relationships/diagramData" Target="../diagrams/data26.xml"/><Relationship Id="rId12" Type="http://schemas.openxmlformats.org/officeDocument/2006/relationships/diagramData" Target="../diagrams/data27.xml"/><Relationship Id="rId17" Type="http://schemas.openxmlformats.org/officeDocument/2006/relationships/diagramData" Target="../diagrams/data28.xml"/><Relationship Id="rId2" Type="http://schemas.openxmlformats.org/officeDocument/2006/relationships/diagramData" Target="../diagrams/data25.xml"/><Relationship Id="rId16" Type="http://schemas.microsoft.com/office/2007/relationships/diagramDrawing" Target="../diagrams/drawing27.xml"/><Relationship Id="rId20" Type="http://schemas.openxmlformats.org/officeDocument/2006/relationships/diagramColors" Target="../diagrams/colors28.xml"/><Relationship Id="rId1" Type="http://schemas.openxmlformats.org/officeDocument/2006/relationships/slideLayout" Target="../slideLayouts/slideLayout1.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19" Type="http://schemas.openxmlformats.org/officeDocument/2006/relationships/diagramQuickStyle" Target="../diagrams/quickStyle28.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0.xml"/><Relationship Id="rId13" Type="http://schemas.openxmlformats.org/officeDocument/2006/relationships/diagramLayout" Target="../diagrams/layout31.xml"/><Relationship Id="rId18" Type="http://schemas.openxmlformats.org/officeDocument/2006/relationships/diagramLayout" Target="../diagrams/layout32.xml"/><Relationship Id="rId3" Type="http://schemas.openxmlformats.org/officeDocument/2006/relationships/diagramLayout" Target="../diagrams/layout29.xml"/><Relationship Id="rId21" Type="http://schemas.microsoft.com/office/2007/relationships/diagramDrawing" Target="../diagrams/drawing32.xml"/><Relationship Id="rId7" Type="http://schemas.openxmlformats.org/officeDocument/2006/relationships/diagramData" Target="../diagrams/data30.xml"/><Relationship Id="rId12" Type="http://schemas.openxmlformats.org/officeDocument/2006/relationships/diagramData" Target="../diagrams/data31.xml"/><Relationship Id="rId17" Type="http://schemas.openxmlformats.org/officeDocument/2006/relationships/diagramData" Target="../diagrams/data32.xml"/><Relationship Id="rId2" Type="http://schemas.openxmlformats.org/officeDocument/2006/relationships/diagramData" Target="../diagrams/data29.xml"/><Relationship Id="rId16" Type="http://schemas.microsoft.com/office/2007/relationships/diagramDrawing" Target="../diagrams/drawing31.xml"/><Relationship Id="rId20" Type="http://schemas.openxmlformats.org/officeDocument/2006/relationships/diagramColors" Target="../diagrams/colors32.xml"/><Relationship Id="rId1" Type="http://schemas.openxmlformats.org/officeDocument/2006/relationships/slideLayout" Target="../slideLayouts/slideLayout1.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5" Type="http://schemas.openxmlformats.org/officeDocument/2006/relationships/diagramColors" Target="../diagrams/colors31.xml"/><Relationship Id="rId10" Type="http://schemas.openxmlformats.org/officeDocument/2006/relationships/diagramColors" Target="../diagrams/colors30.xml"/><Relationship Id="rId19" Type="http://schemas.openxmlformats.org/officeDocument/2006/relationships/diagramQuickStyle" Target="../diagrams/quickStyle32.xml"/><Relationship Id="rId4" Type="http://schemas.openxmlformats.org/officeDocument/2006/relationships/diagramQuickStyle" Target="../diagrams/quickStyle29.xml"/><Relationship Id="rId9" Type="http://schemas.openxmlformats.org/officeDocument/2006/relationships/diagramQuickStyle" Target="../diagrams/quickStyle30.xml"/><Relationship Id="rId14" Type="http://schemas.openxmlformats.org/officeDocument/2006/relationships/diagramQuickStyle" Target="../diagrams/quickStyle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rmAutofit/>
          </a:bodyPr>
          <a:lstStyle/>
          <a:p>
            <a:r>
              <a:rPr lang="uk-UA" sz="4400" dirty="0" smtClean="0"/>
              <a:t>Відступлення Великої Палати Верховного Суду від правових висновків Верховного Суду у господарських справах</a:t>
            </a:r>
            <a:br>
              <a:rPr lang="uk-UA" sz="4400" dirty="0" smtClean="0"/>
            </a:br>
            <a:r>
              <a:rPr lang="uk-UA" sz="4400" dirty="0" smtClean="0"/>
              <a:t>2022</a:t>
            </a:r>
            <a:r>
              <a:rPr lang="en-US" sz="4800" dirty="0" smtClean="0"/>
              <a:t/>
            </a:r>
            <a:br>
              <a:rPr lang="en-US" sz="4800" dirty="0" smtClean="0"/>
            </a:br>
            <a:r>
              <a:rPr lang="uk-UA" sz="1300" dirty="0" smtClean="0"/>
              <a:t>Відділ аналітичної роботи та узагальнення судової практики</a:t>
            </a:r>
            <a:r>
              <a:rPr lang="uk-UA" sz="1300" dirty="0" smtClean="0">
                <a:solidFill>
                  <a:schemeClr val="tx2">
                    <a:lumMod val="25000"/>
                  </a:schemeClr>
                </a:solidFill>
              </a:rPr>
              <a:t> </a:t>
            </a:r>
            <a:endParaRPr lang="uk-UA" sz="1300" dirty="0"/>
          </a:p>
        </p:txBody>
      </p:sp>
    </p:spTree>
    <p:extLst>
      <p:ext uri="{BB962C8B-B14F-4D97-AF65-F5344CB8AC3E}">
        <p14:creationId xmlns:p14="http://schemas.microsoft.com/office/powerpoint/2010/main" xmlns="" val="198449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86409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стягнення на користь працівника з відповідача-роботодавця (виробничі потужності якого знаходяться на території проведення антитерористичної операції) невиплаченої заробітної плати в межах справи про банкрутство</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3153467"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2276872"/>
          <a:ext cx="4879604" cy="40050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124744"/>
          <a:ext cx="3729913"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93610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64807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позову про розірвання договору оренди земельної ділянки</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3441499"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923928" y="2060848"/>
          <a:ext cx="5023620"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052736"/>
          <a:ext cx="3729913" cy="108012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124744"/>
          <a:ext cx="4130279" cy="100811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108012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моменту виникнення у потерпілого права на відшкодування втраченого ним заробітку (доходу)</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3441499"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923928" y="2060848"/>
          <a:ext cx="5023620"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052736"/>
          <a:ext cx="3729913" cy="108012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124744"/>
          <a:ext cx="4130279" cy="100811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108012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процедури ліквідації юридичної особи (боржника) </a:t>
            </a:r>
            <a:endParaRPr lang="uk-UA" sz="2000" dirty="0" smtClean="0"/>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3441499"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923928" y="2060848"/>
          <a:ext cx="5023620"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052736"/>
          <a:ext cx="3729913" cy="108012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124744"/>
          <a:ext cx="4130279" cy="100811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108012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оскарження в судовому порядку постанови про закінчення виконавчого провадження</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3441499"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923928" y="2348880"/>
          <a:ext cx="5023620" cy="39330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052736"/>
          <a:ext cx="3729913" cy="136815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124744"/>
          <a:ext cx="4130279" cy="100811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108012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юрисдикції спору про надання земельної ділянки для ведення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Фермерського господарства</a:t>
            </a: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3441499"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923928" y="2348880"/>
          <a:ext cx="5023620" cy="39330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196752"/>
          <a:ext cx="3729913"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196752"/>
          <a:ext cx="4130279" cy="93610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72008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порядку здійснення заміни сторони виконавчого провадження правонаступником</a:t>
            </a: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4017563"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716016" y="2060848"/>
          <a:ext cx="4231532"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19675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72008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юрисдикції спорів за участю ОСББ</a:t>
            </a: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4017563"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716016" y="2060848"/>
          <a:ext cx="4231532"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19675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260648"/>
            <a:ext cx="8172451" cy="1008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залучення державним виконавцем суб`єкта оціночної   діяльності для проведення оцінки нерухомого майна</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4017563"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716016" y="2348880"/>
          <a:ext cx="4231532" cy="39330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412776"/>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260648"/>
            <a:ext cx="8172451" cy="1008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права на захист у випадку відчуження первісним кредитором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права вимоги за договорами новому кредитору</a:t>
            </a:r>
            <a:endParaRPr lang="uk-UA" sz="2000" dirty="0" smtClean="0"/>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4017563"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716016" y="2348880"/>
          <a:ext cx="4231532" cy="39330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412776"/>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86409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позову до Державної казначейської служби про стягнення пені  за несвоєчасне виконання платіжних доручень</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4017563"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716016" y="2276872"/>
          <a:ext cx="4231532" cy="40050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412776"/>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260648"/>
            <a:ext cx="8172451" cy="1008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позовних</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вимог про визнання недійсними відкритих торгів (аукціону) та протоколу електронного аукціону</a:t>
            </a:r>
            <a:endParaRPr lang="uk-UA" sz="2000" dirty="0" smtClean="0"/>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4017563"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716016" y="2132856"/>
          <a:ext cx="4231532" cy="414908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268760"/>
          <a:ext cx="3729913"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93610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260648"/>
            <a:ext cx="8172451" cy="1008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мораторію на звернення стягнення на активи АТ «Укрзалізниця» за зобов`язаннями підприємств залізничного транспорту, майно яких розміщене на території проведення антитерористичної операції</a:t>
            </a:r>
          </a:p>
          <a:p>
            <a:pPr algn="ctr">
              <a:spcBef>
                <a:spcPct val="0"/>
              </a:spcBef>
            </a:pP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2865435"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851920" y="2060848"/>
          <a:ext cx="5095628" cy="4221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412776"/>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86409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застосування положень </a:t>
            </a: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Методики визначення обсягу та вартості електричної енергії, </a:t>
            </a:r>
            <a:r>
              <a:rPr lang="uk-UA" sz="15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необлікованої</a:t>
            </a: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внаслідок порушення споживачами правил користування електричною енергією</a:t>
            </a: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3801539"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2276872"/>
          <a:ext cx="4879604" cy="40050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124744"/>
          <a:ext cx="3729913"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93610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814</TotalTime>
  <Words>546</Words>
  <Application>Microsoft Office PowerPoint</Application>
  <PresentationFormat>Екран (4:3)</PresentationFormat>
  <Paragraphs>123</Paragraphs>
  <Slides>15</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15</vt:i4>
      </vt:variant>
    </vt:vector>
  </HeadingPairs>
  <TitlesOfParts>
    <vt:vector size="16" baseType="lpstr">
      <vt:lpstr>Потік</vt:lpstr>
      <vt:lpstr>Відступлення Великої Палати Верховного Суду від правових висновків Верховного Суду у господарських справах 2022 Відділ аналітичної роботи та узагальнення судової практики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123</cp:revision>
  <dcterms:created xsi:type="dcterms:W3CDTF">2020-02-14T13:33:55Z</dcterms:created>
  <dcterms:modified xsi:type="dcterms:W3CDTF">2023-01-19T11:17:29Z</dcterms:modified>
</cp:coreProperties>
</file>