
<file path=[Content_Types].xml><?xml version="1.0" encoding="utf-8"?>
<Types xmlns="http://schemas.openxmlformats.org/package/2006/content-types">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layout7.xml" ContentType="application/vnd.openxmlformats-officedocument.drawingml.diagramLayout+xml"/>
  <Override PartName="/ppt/diagrams/data8.xml" ContentType="application/vnd.openxmlformats-officedocument.drawingml.diagramData+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diagrams/data6.xml" ContentType="application/vnd.openxmlformats-officedocument.drawingml.diagramData+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colors7.xml" ContentType="application/vnd.openxmlformats-officedocument.drawingml.diagramColors+xml"/>
  <Override PartName="/ppt/diagrams/colors8.xml" ContentType="application/vnd.openxmlformats-officedocument.drawingml.diagramColors+xml"/>
  <Override PartName="/ppt/diagrams/drawing8.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diagrams/drawing7.xml" ContentType="application/vnd.ms-office.drawingml.diagramDrawing+xml"/>
  <Override PartName="/ppt/diagrams/quickStyle8.xml" ContentType="application/vnd.openxmlformats-officedocument.drawingml.diagramStyl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70" r:id="rId3"/>
    <p:sldId id="272" r:id="rId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9C0"/>
    <a:srgbClr val="37C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42" d="100"/>
          <a:sy n="142" d="100"/>
        </p:scale>
        <p:origin x="-792" y="79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_rels/data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278395" TargetMode="External"/></Relationships>
</file>

<file path=ppt/diagrams/_rels/data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278394" TargetMode="External"/></Relationships>
</file>

<file path=ppt/diagrams/_rels/drawing2.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278395" TargetMode="External"/></Relationships>
</file>

<file path=ppt/diagrams/_rels/drawing6.xml.rels><?xml version="1.0" encoding="UTF-8" standalone="yes"?>
<Relationships xmlns="http://schemas.openxmlformats.org/package/2006/relationships"><Relationship Id="rId2" Type="http://schemas.openxmlformats.org/officeDocument/2006/relationships/hyperlink" Target="http://reestr.court.gov.ua/Review/90205663" TargetMode="External"/><Relationship Id="rId1" Type="http://schemas.openxmlformats.org/officeDocument/2006/relationships/hyperlink" Target="https://reestr.court.gov.ua/Review/105278394"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про те, що договори транспортування природного газу за своєю правовою природою є договорами перевезення вантажу і до правовідносин за ними підлягають застосуванню положення статей 306, 307, 315 ГК України.</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66202" custLinFactNeighborX="-419" custLinFactNeighborY="-61"/>
      <dgm:spPr>
        <a:prstGeom prst="homePlate">
          <a:avLst/>
        </a:prstGeom>
      </dgm:spPr>
      <dgm:t>
        <a:bodyPr/>
        <a:lstStyle/>
        <a:p>
          <a:endParaRPr lang="uk-UA"/>
        </a:p>
      </dgm:t>
    </dgm:pt>
  </dgm:ptLst>
  <dgm:cxnLst>
    <dgm:cxn modelId="{CA0C9D40-EFC3-4B75-B34E-6148D050D172}" type="presOf" srcId="{7A615780-D022-4AFF-8D48-AB7A7B171E5F}" destId="{548A3B55-16F6-480F-B82A-08DB5D3007E9}" srcOrd="0" destOrd="0" presId="urn:microsoft.com/office/officeart/2005/8/layout/lProcess3"/>
    <dgm:cxn modelId="{FC6DDEF0-0EF9-4614-AC36-B420574CBCCA}" srcId="{7A615780-D022-4AFF-8D48-AB7A7B171E5F}" destId="{4BC3F7BD-86BF-47FB-9DB0-44B4694B5F1C}" srcOrd="0" destOrd="0" parTransId="{93D310BB-F2F2-40D7-B5C0-A53F040FE199}" sibTransId="{0DD68BEC-700B-48CB-BAFF-CD805A664C0F}"/>
    <dgm:cxn modelId="{87F36A82-E8DE-4B5F-961C-42A3E0B6ED0E}" type="presOf" srcId="{4BC3F7BD-86BF-47FB-9DB0-44B4694B5F1C}" destId="{3EF56D4A-9A76-4414-A5F2-8066BE125047}" srcOrd="0" destOrd="0" presId="urn:microsoft.com/office/officeart/2005/8/layout/lProcess3"/>
    <dgm:cxn modelId="{F8BABC82-DB2C-40D4-97C2-A8A1BA078AFA}" type="presParOf" srcId="{548A3B55-16F6-480F-B82A-08DB5D3007E9}" destId="{A3C4AD7B-2E3E-44E9-8180-719FA0B03778}" srcOrd="0" destOrd="0" presId="urn:microsoft.com/office/officeart/2005/8/layout/lProcess3"/>
    <dgm:cxn modelId="{34459F17-D449-4E97-B809-402DBBB4673C}"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Взаємовідносини, які виникають у процесі укладення договорів транспортування природного газу, регулюються Законом України «Про ринок природного газу», Кодексом ГТС та Типовим договором транспортування природного газу. Закон «При ринок природного газу» та Кодекс ГТС визначають предмет договору транспортування як надання послуг, які можуть включати: - надання доступу до потужності (розподіл потужності); - послуги транспортування; - послуги балансування.</a:t>
          </a:r>
        </a:p>
        <a:p>
          <a:pPr algn="just">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КГС ВС зазначає, що договори транспортування природного газу за своєю правовою природою є договорами про надання послуг, виходячи зі спеціального регулювання, встановленого законодавством про ринок природного газу. </a:t>
          </a:r>
          <a:r>
            <a:rPr lang="uk-UA" sz="1300" kern="1200" dirty="0" smtClean="0">
              <a:hlinkClick xmlns:r="http://schemas.openxmlformats.org/officeDocument/2006/relationships" r:id="rId1"/>
            </a:rPr>
            <a:t>https://reestr.court.gov.ua/Review/105278395</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algn="just" rtl="0">
            <a:spcAft>
              <a:spcPts val="0"/>
            </a:spcAft>
          </a:pP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18182" custRadScaleRad="99170"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A09D9191-39E8-487F-85AE-2DC17DE525BB}" type="presOf" srcId="{2626830C-0EB7-49A5-8B47-6224EDCCDD67}" destId="{77B318FB-71D7-41D0-AA84-1F15136221FC}" srcOrd="0" destOrd="0" presId="urn:microsoft.com/office/officeart/2005/8/layout/cycle2"/>
    <dgm:cxn modelId="{63885C93-F4AA-46E9-BCD0-5C3C7C15D11B}" type="presOf" srcId="{109A425D-96BE-4C4C-B32F-69B188308839}" destId="{4532A5CD-ED12-4521-B172-187366941F6A}" srcOrd="0" destOrd="0" presId="urn:microsoft.com/office/officeart/2005/8/layout/cycle2"/>
    <dgm:cxn modelId="{185AF949-F9E8-4479-8BFD-82B79E6890C4}"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5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16.07.2020 у справі № 920/206/19, від 23.07.2020 у справі №920/180/19, від 08.12.2021 у справі № 904/949/21</a:t>
          </a:r>
          <a:endParaRPr kumimoji="0" lang="uk-UA" sz="15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A569FD69-3E26-46DF-8DD4-3CA9A0149328}" type="presOf" srcId="{7D6ACE49-2C7D-4B55-8258-8FF78D2D3F87}" destId="{7A20DE31-9AEC-4203-B692-5715756E6C53}" srcOrd="0" destOrd="0" presId="urn:microsoft.com/office/officeart/2005/8/layout/vList2"/>
    <dgm:cxn modelId="{06372615-31D9-453A-BC87-A24F859D01C3}" type="presOf" srcId="{2A52989D-F7FB-4581-A78D-5AA2820D8337}" destId="{D3023C26-3E73-4E84-8F9D-13921BA3731C}" srcOrd="0" destOrd="0" presId="urn:microsoft.com/office/officeart/2005/8/layout/vList2"/>
    <dgm:cxn modelId="{C180AC55-A0B2-400A-937C-BB4A56BCC4A9}"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15.07.2022 у справі №921/184/21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NeighborX="-303" custLinFactNeighborY="-40884">
        <dgm:presLayoutVars>
          <dgm:chMax val="0"/>
          <dgm:bulletEnabled val="1"/>
        </dgm:presLayoutVars>
      </dgm:prSet>
      <dgm:spPr/>
      <dgm:t>
        <a:bodyPr/>
        <a:lstStyle/>
        <a:p>
          <a:endParaRPr lang="uk-UA"/>
        </a:p>
      </dgm:t>
    </dgm:pt>
  </dgm:ptLst>
  <dgm:cxnLst>
    <dgm:cxn modelId="{A26E2DD8-ABF8-4519-816D-D7B1EAAFC0FE}" srcId="{24E5C34E-DA21-45B9-B55D-F89D03FA1B3A}" destId="{CEC9EB15-5746-4F36-8AFD-EACA623DA04B}" srcOrd="0" destOrd="0" parTransId="{E33750B9-1477-455F-81C8-4D2BC9085203}" sibTransId="{B7D23C7B-0A90-4076-AC62-5D4A740C24FC}"/>
    <dgm:cxn modelId="{1BD57F38-E2B1-41C0-A54B-853C8E388E85}" type="presOf" srcId="{24E5C34E-DA21-45B9-B55D-F89D03FA1B3A}" destId="{3C8EE393-9385-4B7F-8750-BF622842E9AB}" srcOrd="0" destOrd="0" presId="urn:microsoft.com/office/officeart/2005/8/layout/vList2"/>
    <dgm:cxn modelId="{C3A2B57D-D459-48B0-9A13-767BCE72F2CE}" type="presOf" srcId="{CEC9EB15-5746-4F36-8AFD-EACA623DA04B}" destId="{491186E1-D2E0-4DE9-9FD1-C23BC272EA6B}" srcOrd="0" destOrd="0" presId="urn:microsoft.com/office/officeart/2005/8/layout/vList2"/>
    <dgm:cxn modelId="{533B17FB-D418-4F89-820A-D882FE2F3ADA}"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A615780-D022-4AFF-8D48-AB7A7B171E5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uk-UA"/>
        </a:p>
      </dgm:t>
    </dgm:pt>
    <dgm:pt modelId="{4BC3F7BD-86BF-47FB-9DB0-44B4694B5F1C}">
      <dgm:prSet custT="1"/>
      <dgm:spPr>
        <a:solidFill>
          <a:schemeClr val="tx2">
            <a:lumMod val="25000"/>
            <a:alpha val="29000"/>
          </a:schemeClr>
        </a:solidFill>
        <a:ln>
          <a:noFill/>
        </a:ln>
      </dgm:spPr>
      <dgm:t>
        <a:bodyPr/>
        <a:lstStyle/>
        <a:p>
          <a:pPr algn="just" rtl="0"/>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залишив без змін рішення судів попередніх інстанцій про відмову в задоволенні позову про визнання незаконними дій щодо нарахування плати за скид понаднормативних стічних вод, з огляду на неналежний та неефективний спосіб захисту.</a:t>
          </a:r>
        </a:p>
      </dgm:t>
    </dgm:pt>
    <dgm:pt modelId="{93D310BB-F2F2-40D7-B5C0-A53F040FE199}" type="parTrans" cxnId="{FC6DDEF0-0EF9-4614-AC36-B420574CBCCA}">
      <dgm:prSet/>
      <dgm:spPr/>
      <dgm:t>
        <a:bodyPr/>
        <a:lstStyle/>
        <a:p>
          <a:endParaRPr lang="uk-UA"/>
        </a:p>
      </dgm:t>
    </dgm:pt>
    <dgm:pt modelId="{0DD68BEC-700B-48CB-BAFF-CD805A664C0F}" type="sibTrans" cxnId="{FC6DDEF0-0EF9-4614-AC36-B420574CBCCA}">
      <dgm:prSet/>
      <dgm:spPr/>
      <dgm:t>
        <a:bodyPr/>
        <a:lstStyle/>
        <a:p>
          <a:endParaRPr lang="uk-UA"/>
        </a:p>
      </dgm:t>
    </dgm:pt>
    <dgm:pt modelId="{548A3B55-16F6-480F-B82A-08DB5D3007E9}" type="pres">
      <dgm:prSet presAssocID="{7A615780-D022-4AFF-8D48-AB7A7B171E5F}" presName="Name0" presStyleCnt="0">
        <dgm:presLayoutVars>
          <dgm:chPref val="3"/>
          <dgm:dir/>
          <dgm:animLvl val="lvl"/>
          <dgm:resizeHandles/>
        </dgm:presLayoutVars>
      </dgm:prSet>
      <dgm:spPr/>
      <dgm:t>
        <a:bodyPr/>
        <a:lstStyle/>
        <a:p>
          <a:endParaRPr lang="uk-UA"/>
        </a:p>
      </dgm:t>
    </dgm:pt>
    <dgm:pt modelId="{A3C4AD7B-2E3E-44E9-8180-719FA0B03778}" type="pres">
      <dgm:prSet presAssocID="{4BC3F7BD-86BF-47FB-9DB0-44B4694B5F1C}" presName="horFlow" presStyleCnt="0"/>
      <dgm:spPr/>
    </dgm:pt>
    <dgm:pt modelId="{3EF56D4A-9A76-4414-A5F2-8066BE125047}" type="pres">
      <dgm:prSet presAssocID="{4BC3F7BD-86BF-47FB-9DB0-44B4694B5F1C}" presName="bigChev" presStyleLbl="node1" presStyleIdx="0" presStyleCnt="1" custScaleX="106010" custScaleY="296352" custLinFactNeighborX="-467" custLinFactNeighborY="-61"/>
      <dgm:spPr>
        <a:prstGeom prst="homePlate">
          <a:avLst/>
        </a:prstGeom>
      </dgm:spPr>
      <dgm:t>
        <a:bodyPr/>
        <a:lstStyle/>
        <a:p>
          <a:endParaRPr lang="uk-UA"/>
        </a:p>
      </dgm:t>
    </dgm:pt>
  </dgm:ptLst>
  <dgm:cxnLst>
    <dgm:cxn modelId="{FC6DDEF0-0EF9-4614-AC36-B420574CBCCA}" srcId="{7A615780-D022-4AFF-8D48-AB7A7B171E5F}" destId="{4BC3F7BD-86BF-47FB-9DB0-44B4694B5F1C}" srcOrd="0" destOrd="0" parTransId="{93D310BB-F2F2-40D7-B5C0-A53F040FE199}" sibTransId="{0DD68BEC-700B-48CB-BAFF-CD805A664C0F}"/>
    <dgm:cxn modelId="{DEF521EC-3B3E-4D48-BC8D-BB211A1CBF62}" type="presOf" srcId="{7A615780-D022-4AFF-8D48-AB7A7B171E5F}" destId="{548A3B55-16F6-480F-B82A-08DB5D3007E9}" srcOrd="0" destOrd="0" presId="urn:microsoft.com/office/officeart/2005/8/layout/lProcess3"/>
    <dgm:cxn modelId="{AE834AED-5D14-4CA5-81DC-C7BC98DAA72E}" type="presOf" srcId="{4BC3F7BD-86BF-47FB-9DB0-44B4694B5F1C}" destId="{3EF56D4A-9A76-4414-A5F2-8066BE125047}" srcOrd="0" destOrd="0" presId="urn:microsoft.com/office/officeart/2005/8/layout/lProcess3"/>
    <dgm:cxn modelId="{5DFB0430-F145-4689-A04E-5A7A9BAEC3BA}" type="presParOf" srcId="{548A3B55-16F6-480F-B82A-08DB5D3007E9}" destId="{A3C4AD7B-2E3E-44E9-8180-719FA0B03778}" srcOrd="0" destOrd="0" presId="urn:microsoft.com/office/officeart/2005/8/layout/lProcess3"/>
    <dgm:cxn modelId="{189D12A8-1F96-4725-AF32-DD688CD15C04}" type="presParOf" srcId="{A3C4AD7B-2E3E-44E9-8180-719FA0B03778}" destId="{3EF56D4A-9A76-4414-A5F2-8066BE12504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626830C-0EB7-49A5-8B47-6224EDCCDD67}"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uk-UA"/>
        </a:p>
      </dgm:t>
    </dgm:pt>
    <dgm:pt modelId="{109A425D-96BE-4C4C-B32F-69B188308839}">
      <dgm:prSet custT="1"/>
      <dgm:spPr>
        <a:solidFill>
          <a:schemeClr val="tx2">
            <a:lumMod val="25000"/>
            <a:alpha val="44000"/>
          </a:schemeClr>
        </a:solidFill>
        <a:ln>
          <a:noFill/>
        </a:ln>
      </dgm:spPr>
      <dgm:t>
        <a:bodyPr/>
        <a:lstStyle/>
        <a:p>
          <a:pPr algn="just" rtl="0">
            <a:spcAft>
              <a:spcPts val="0"/>
            </a:spcAft>
          </a:pPr>
          <a:r>
            <a:rPr lang="uk-UA" sz="1000" b="0" i="0" u="none" kern="1200" dirty="0" smtClean="0">
              <a:latin typeface="Times New Roman" panose="02020603050405020304" pitchFamily="18" charset="0"/>
              <a:cs typeface="Times New Roman" panose="02020603050405020304"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Звертаючись до суду з вимогою про визнання неправомірними дій щодо нарахування додаткової плати за скид стічних вод, позивач прагне досягти правової визначеності, тобто прагне підтвердження відсутності у Підприємства права на одержання від Товариства додаткової плати за скид стічних вод з понаднормативним забрудненням. Заявлена позивачем у цій справі вимога не може самостійно розглядатися в окремій справі. Встановлення таких обставин, як правомірність та правильність здійснених відповідачем нарахувань, може бути предметом доказування при вирішенні та розгляді спору про право, зокрема: про стягнення плати за скид стічних вод до систем централізованого водовідведення при порушенні вимог щодо якості і режиму їх скидання; про припинення дій, що порушують право або створюють загрозу його порушення (у випадку припинення надання послуг), тощо.</a:t>
          </a:r>
        </a:p>
        <a:p>
          <a:pPr algn="just">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огляду на викладене суд апеляційної інстанції дійшов обґрунтованого висновку про </a:t>
          </a:r>
          <a:r>
            <a:rPr lang="uk-UA" sz="10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неможливість розгляду таких вимог у господарському суді та про закриття провадження в цій справі на підставі п.1 ч.1 ст.231 ГПК України</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цієї норми господарський суд закриває провадження у справі, якщо спір не підлягає вирішенню в порядку господарського судочинства. Тобто провадження у справі підлягає закриттю, якщо при її розгляді буде встановлена непідвідомчість справи господарському суду (стаття 20 ГПК України). Також суд касаційної інстанції погоджується з висновком апеляційного господарського суду про те, що спори про визнання неправомірними дій щодо нарахування додаткової плати за скид стічних вод відповідно до виставлених рахунків не можуть бути розглянуті й у порядку іншого (ніж господарське) </a:t>
          </a:r>
          <a:r>
            <a:rPr lang="uk-UA" sz="10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судочинства. </a:t>
          </a:r>
          <a:r>
            <a:rPr lang="uk-UA" sz="1000" kern="1200" smtClean="0">
              <a:hlinkClick xmlns:r="http://schemas.openxmlformats.org/officeDocument/2006/relationships" r:id="rId1"/>
            </a:rPr>
            <a:t>https://reestr.court.gov.ua/Review/105278394</a:t>
          </a:r>
          <a:r>
            <a:rPr lang="uk-UA" sz="1000" kern="120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gm:t>
    </dgm:pt>
    <dgm:pt modelId="{AAD9ED62-5B0A-4BC1-A656-67F32C8B7778}" type="parTrans" cxnId="{F812E7C1-1F1A-4B36-A8A6-C52A37B79082}">
      <dgm:prSet/>
      <dgm:spPr/>
      <dgm:t>
        <a:bodyPr/>
        <a:lstStyle/>
        <a:p>
          <a:endParaRPr lang="uk-UA"/>
        </a:p>
      </dgm:t>
    </dgm:pt>
    <dgm:pt modelId="{A6233E8E-61FC-444A-BBF4-B9591E116B57}" type="sibTrans" cxnId="{F812E7C1-1F1A-4B36-A8A6-C52A37B79082}">
      <dgm:prSet/>
      <dgm:spPr/>
      <dgm:t>
        <a:bodyPr/>
        <a:lstStyle/>
        <a:p>
          <a:endParaRPr lang="uk-UA"/>
        </a:p>
      </dgm:t>
    </dgm:pt>
    <dgm:pt modelId="{77B318FB-71D7-41D0-AA84-1F15136221FC}" type="pres">
      <dgm:prSet presAssocID="{2626830C-0EB7-49A5-8B47-6224EDCCDD67}" presName="cycle" presStyleCnt="0">
        <dgm:presLayoutVars>
          <dgm:dir/>
          <dgm:resizeHandles val="exact"/>
        </dgm:presLayoutVars>
      </dgm:prSet>
      <dgm:spPr/>
      <dgm:t>
        <a:bodyPr/>
        <a:lstStyle/>
        <a:p>
          <a:endParaRPr lang="uk-UA"/>
        </a:p>
      </dgm:t>
    </dgm:pt>
    <dgm:pt modelId="{4532A5CD-ED12-4521-B172-187366941F6A}" type="pres">
      <dgm:prSet presAssocID="{109A425D-96BE-4C4C-B32F-69B188308839}" presName="node" presStyleLbl="node1" presStyleIdx="0" presStyleCnt="1" custScaleX="100000" custScaleY="118182" custRadScaleRad="94056" custRadScaleInc="0">
        <dgm:presLayoutVars>
          <dgm:bulletEnabled val="1"/>
        </dgm:presLayoutVars>
      </dgm:prSet>
      <dgm:spPr>
        <a:prstGeom prst="flowChartAlternateProcess">
          <a:avLst/>
        </a:prstGeom>
      </dgm:spPr>
      <dgm:t>
        <a:bodyPr/>
        <a:lstStyle/>
        <a:p>
          <a:endParaRPr lang="uk-UA"/>
        </a:p>
      </dgm:t>
    </dgm:pt>
  </dgm:ptLst>
  <dgm:cxnLst>
    <dgm:cxn modelId="{F812E7C1-1F1A-4B36-A8A6-C52A37B79082}" srcId="{2626830C-0EB7-49A5-8B47-6224EDCCDD67}" destId="{109A425D-96BE-4C4C-B32F-69B188308839}" srcOrd="0" destOrd="0" parTransId="{AAD9ED62-5B0A-4BC1-A656-67F32C8B7778}" sibTransId="{A6233E8E-61FC-444A-BBF4-B9591E116B57}"/>
    <dgm:cxn modelId="{BE1B885F-D0F9-4CCB-9C8F-C4281068B6D2}" type="presOf" srcId="{2626830C-0EB7-49A5-8B47-6224EDCCDD67}" destId="{77B318FB-71D7-41D0-AA84-1F15136221FC}" srcOrd="0" destOrd="0" presId="urn:microsoft.com/office/officeart/2005/8/layout/cycle2"/>
    <dgm:cxn modelId="{23344F28-E079-4BB9-87D5-8FB5506A1F35}" type="presOf" srcId="{109A425D-96BE-4C4C-B32F-69B188308839}" destId="{4532A5CD-ED12-4521-B172-187366941F6A}" srcOrd="0" destOrd="0" presId="urn:microsoft.com/office/officeart/2005/8/layout/cycle2"/>
    <dgm:cxn modelId="{C5024F8D-9901-4104-85D6-D4D6E344DE2D}" type="presParOf" srcId="{77B318FB-71D7-41D0-AA84-1F15136221FC}" destId="{4532A5CD-ED12-4521-B172-187366941F6A}" srcOrd="0" destOrd="0" presId="urn:microsoft.com/office/officeart/2005/8/layout/cycle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52989D-F7FB-4581-A78D-5AA2820D833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7D6ACE49-2C7D-4B55-8258-8FF78D2D3F87}">
      <dgm:prSet custT="1"/>
      <dgm:spPr>
        <a:solidFill>
          <a:schemeClr val="tx2">
            <a:lumMod val="25000"/>
            <a:alpha val="17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30.11.2021 у справі № 916/3319/20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gm:t>
    </dgm:pt>
    <dgm:pt modelId="{AE0B5837-A785-4B6F-9FDA-6EBC8B068F4A}" type="parTrans" cxnId="{011F26B8-4074-4349-855E-A9921E5DB3AF}">
      <dgm:prSet/>
      <dgm:spPr/>
      <dgm:t>
        <a:bodyPr/>
        <a:lstStyle/>
        <a:p>
          <a:pPr algn="ctr"/>
          <a:endParaRPr lang="uk-UA"/>
        </a:p>
      </dgm:t>
    </dgm:pt>
    <dgm:pt modelId="{7C224D5F-3567-4E13-A4F5-740B4796CA85}" type="sibTrans" cxnId="{011F26B8-4074-4349-855E-A9921E5DB3AF}">
      <dgm:prSet/>
      <dgm:spPr/>
      <dgm:t>
        <a:bodyPr/>
        <a:lstStyle/>
        <a:p>
          <a:pPr algn="ctr"/>
          <a:endParaRPr lang="uk-UA"/>
        </a:p>
      </dgm:t>
    </dgm:pt>
    <dgm:pt modelId="{D3023C26-3E73-4E84-8F9D-13921BA3731C}" type="pres">
      <dgm:prSet presAssocID="{2A52989D-F7FB-4581-A78D-5AA2820D8337}" presName="linear" presStyleCnt="0">
        <dgm:presLayoutVars>
          <dgm:animLvl val="lvl"/>
          <dgm:resizeHandles val="exact"/>
        </dgm:presLayoutVars>
      </dgm:prSet>
      <dgm:spPr/>
      <dgm:t>
        <a:bodyPr/>
        <a:lstStyle/>
        <a:p>
          <a:endParaRPr lang="uk-UA"/>
        </a:p>
      </dgm:t>
    </dgm:pt>
    <dgm:pt modelId="{7A20DE31-9AEC-4203-B692-5715756E6C53}" type="pres">
      <dgm:prSet presAssocID="{7D6ACE49-2C7D-4B55-8258-8FF78D2D3F87}" presName="parentText" presStyleLbl="node1" presStyleIdx="0" presStyleCnt="1" custScaleY="407904">
        <dgm:presLayoutVars>
          <dgm:chMax val="0"/>
          <dgm:bulletEnabled val="1"/>
        </dgm:presLayoutVars>
      </dgm:prSet>
      <dgm:spPr/>
      <dgm:t>
        <a:bodyPr/>
        <a:lstStyle/>
        <a:p>
          <a:endParaRPr lang="uk-UA"/>
        </a:p>
      </dgm:t>
    </dgm:pt>
  </dgm:ptLst>
  <dgm:cxnLst>
    <dgm:cxn modelId="{011F26B8-4074-4349-855E-A9921E5DB3AF}" srcId="{2A52989D-F7FB-4581-A78D-5AA2820D8337}" destId="{7D6ACE49-2C7D-4B55-8258-8FF78D2D3F87}" srcOrd="0" destOrd="0" parTransId="{AE0B5837-A785-4B6F-9FDA-6EBC8B068F4A}" sibTransId="{7C224D5F-3567-4E13-A4F5-740B4796CA85}"/>
    <dgm:cxn modelId="{C2C35D28-C979-443D-B7ED-491772AB7188}" type="presOf" srcId="{7D6ACE49-2C7D-4B55-8258-8FF78D2D3F87}" destId="{7A20DE31-9AEC-4203-B692-5715756E6C53}" srcOrd="0" destOrd="0" presId="urn:microsoft.com/office/officeart/2005/8/layout/vList2"/>
    <dgm:cxn modelId="{46261BC0-7428-4EFB-8ADE-FA0D9662D15C}" type="presOf" srcId="{2A52989D-F7FB-4581-A78D-5AA2820D8337}" destId="{D3023C26-3E73-4E84-8F9D-13921BA3731C}" srcOrd="0" destOrd="0" presId="urn:microsoft.com/office/officeart/2005/8/layout/vList2"/>
    <dgm:cxn modelId="{A1B8B4AE-AA21-4EE9-922D-79B156F9D44C}" type="presParOf" srcId="{D3023C26-3E73-4E84-8F9D-13921BA3731C}" destId="{7A20DE31-9AEC-4203-B692-5715756E6C53}" srcOrd="0" destOrd="0" presId="urn:microsoft.com/office/officeart/2005/8/layout/vList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E5C34E-DA21-45B9-B55D-F89D03FA1B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uk-UA"/>
        </a:p>
      </dgm:t>
    </dgm:pt>
    <dgm:pt modelId="{CEC9EB15-5746-4F36-8AFD-EACA623DA04B}">
      <dgm:prSet custT="1"/>
      <dgm:spPr>
        <a:solidFill>
          <a:schemeClr val="tx2">
            <a:lumMod val="25000"/>
            <a:alpha val="16000"/>
          </a:schemeClr>
        </a:solidFill>
        <a:ln>
          <a:noFill/>
        </a:ln>
      </dgm:spPr>
      <dgm:t>
        <a:bodyPr/>
        <a:lstStyle/>
        <a:p>
          <a:pPr algn="ctr" rtl="0">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15.07.2022 у справі №918/662/21 </a:t>
          </a:r>
        </a:p>
      </dgm:t>
    </dgm:pt>
    <dgm:pt modelId="{E33750B9-1477-455F-81C8-4D2BC9085203}" type="parTrans" cxnId="{A26E2DD8-ABF8-4519-816D-D7B1EAAFC0FE}">
      <dgm:prSet/>
      <dgm:spPr/>
      <dgm:t>
        <a:bodyPr/>
        <a:lstStyle/>
        <a:p>
          <a:endParaRPr lang="uk-UA"/>
        </a:p>
      </dgm:t>
    </dgm:pt>
    <dgm:pt modelId="{B7D23C7B-0A90-4076-AC62-5D4A740C24FC}" type="sibTrans" cxnId="{A26E2DD8-ABF8-4519-816D-D7B1EAAFC0FE}">
      <dgm:prSet/>
      <dgm:spPr/>
      <dgm:t>
        <a:bodyPr/>
        <a:lstStyle/>
        <a:p>
          <a:endParaRPr lang="uk-UA"/>
        </a:p>
      </dgm:t>
    </dgm:pt>
    <dgm:pt modelId="{3C8EE393-9385-4B7F-8750-BF622842E9AB}" type="pres">
      <dgm:prSet presAssocID="{24E5C34E-DA21-45B9-B55D-F89D03FA1B3A}" presName="linear" presStyleCnt="0">
        <dgm:presLayoutVars>
          <dgm:animLvl val="lvl"/>
          <dgm:resizeHandles val="exact"/>
        </dgm:presLayoutVars>
      </dgm:prSet>
      <dgm:spPr/>
      <dgm:t>
        <a:bodyPr/>
        <a:lstStyle/>
        <a:p>
          <a:endParaRPr lang="uk-UA"/>
        </a:p>
      </dgm:t>
    </dgm:pt>
    <dgm:pt modelId="{491186E1-D2E0-4DE9-9FD1-C23BC272EA6B}" type="pres">
      <dgm:prSet presAssocID="{CEC9EB15-5746-4F36-8AFD-EACA623DA04B}" presName="parentText" presStyleLbl="node1" presStyleIdx="0" presStyleCnt="1" custScaleY="265749" custLinFactNeighborX="-2047" custLinFactNeighborY="-9292">
        <dgm:presLayoutVars>
          <dgm:chMax val="0"/>
          <dgm:bulletEnabled val="1"/>
        </dgm:presLayoutVars>
      </dgm:prSet>
      <dgm:spPr/>
      <dgm:t>
        <a:bodyPr/>
        <a:lstStyle/>
        <a:p>
          <a:endParaRPr lang="uk-UA"/>
        </a:p>
      </dgm:t>
    </dgm:pt>
  </dgm:ptLst>
  <dgm:cxnLst>
    <dgm:cxn modelId="{959E688D-FBA6-4C57-B498-C89D35B927C5}" type="presOf" srcId="{CEC9EB15-5746-4F36-8AFD-EACA623DA04B}" destId="{491186E1-D2E0-4DE9-9FD1-C23BC272EA6B}" srcOrd="0" destOrd="0" presId="urn:microsoft.com/office/officeart/2005/8/layout/vList2"/>
    <dgm:cxn modelId="{9AF1CD7E-4CCE-471B-9592-782608AA8F4B}" type="presOf" srcId="{24E5C34E-DA21-45B9-B55D-F89D03FA1B3A}" destId="{3C8EE393-9385-4B7F-8750-BF622842E9AB}" srcOrd="0" destOrd="0" presId="urn:microsoft.com/office/officeart/2005/8/layout/vList2"/>
    <dgm:cxn modelId="{A26E2DD8-ABF8-4519-816D-D7B1EAAFC0FE}" srcId="{24E5C34E-DA21-45B9-B55D-F89D03FA1B3A}" destId="{CEC9EB15-5746-4F36-8AFD-EACA623DA04B}" srcOrd="0" destOrd="0" parTransId="{E33750B9-1477-455F-81C8-4D2BC9085203}" sibTransId="{B7D23C7B-0A90-4076-AC62-5D4A740C24FC}"/>
    <dgm:cxn modelId="{D347770C-15E7-4684-8449-9C4678419EA0}" type="presParOf" srcId="{3C8EE393-9385-4B7F-8750-BF622842E9AB}" destId="{491186E1-D2E0-4DE9-9FD1-C23BC272EA6B}" srcOrd="0" destOrd="0" presId="urn:microsoft.com/office/officeart/2005/8/layout/vList2"/>
  </dgm:cxnLst>
  <dgm:bg/>
  <dgm:whole/>
  <dgm:extLst>
    <a:ext uri="http://schemas.microsoft.com/office/drawing/2008/diagram">
      <dsp:dataModelExt xmlns:dsp="http://schemas.microsoft.com/office/drawing/2008/diagram" xmlns="" relId="rId21"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360038"/>
          <a:ext cx="3797813" cy="3814679"/>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КГС ВС зроблено висновок про те, що договори транспортування природного газу за своєю правовою природою є договорами перевезення вантажу і до правовідносин за ними підлягають застосуванню положення статей 306, 307, 315 ГК України.</a:t>
          </a:r>
        </a:p>
      </dsp:txBody>
      <dsp:txXfrm>
        <a:off x="0" y="360038"/>
        <a:ext cx="3797813" cy="381467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72011"/>
          <a:ext cx="3960440" cy="4680527"/>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just" defTabSz="577850" rtl="0">
            <a:lnSpc>
              <a:spcPct val="90000"/>
            </a:lnSpc>
            <a:spcBef>
              <a:spcPct val="0"/>
            </a:spcBef>
            <a:spcAft>
              <a:spcPts val="0"/>
            </a:spcAft>
          </a:pPr>
          <a:r>
            <a:rPr lang="uk-UA" sz="1300" b="0" i="0" u="none" kern="1200" dirty="0" smtClean="0">
              <a:latin typeface="Times New Roman" panose="02020603050405020304" pitchFamily="18" charset="0"/>
              <a:cs typeface="Times New Roman" panose="02020603050405020304" pitchFamily="18" charset="0"/>
            </a:rPr>
            <a:t>	</a:t>
          </a: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Взаємовідносини, які виникають у процесі укладення договорів транспортування природного газу, регулюються Законом України «Про ринок природного газу», Кодексом ГТС та Типовим договором транспортування природного газу. Закон «При ринок природного газу» та Кодекс ГТС визначають предмет договору транспортування як надання послуг, які можуть включати: - надання доступу до потужності (розподіл потужності); - послуги транспортування; - послуги балансування.</a:t>
          </a:r>
        </a:p>
        <a:p>
          <a:pPr lvl="0" algn="just" defTabSz="577850">
            <a:lnSpc>
              <a:spcPct val="90000"/>
            </a:lnSpc>
            <a:spcBef>
              <a:spcPct val="0"/>
            </a:spcBef>
            <a:spcAft>
              <a:spcPts val="0"/>
            </a:spcAft>
          </a:pPr>
          <a:r>
            <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КГС ВС зазначає, що договори транспортування природного газу за своєю правовою природою є договорами про надання послуг, виходячи зі спеціального регулювання, встановленого законодавством про ринок природного газу. </a:t>
          </a:r>
          <a:r>
            <a:rPr lang="uk-UA" sz="1300" kern="1200" dirty="0" smtClean="0">
              <a:hlinkClick xmlns:r="http://schemas.openxmlformats.org/officeDocument/2006/relationships" r:id="rId1"/>
            </a:rPr>
            <a:t>https://reestr.court.gov.ua/Review/105278395</a:t>
          </a:r>
          <a:r>
            <a:rPr lang="uk-UA" sz="1300" kern="1200" dirty="0" smtClean="0"/>
            <a:t>  </a:t>
          </a: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just" defTabSz="577850" rtl="0">
            <a:lnSpc>
              <a:spcPct val="90000"/>
            </a:lnSpc>
            <a:spcBef>
              <a:spcPct val="0"/>
            </a:spcBef>
            <a:spcAft>
              <a:spcPts val="0"/>
            </a:spcAft>
          </a:pPr>
          <a:endParaRPr lang="uk-UA" sz="13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72011"/>
        <a:ext cx="3960440" cy="468052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rtl="0">
            <a:lnSpc>
              <a:spcPct val="90000"/>
            </a:lnSpc>
            <a:spcBef>
              <a:spcPct val="0"/>
            </a:spcBef>
            <a:spcAft>
              <a:spcPts val="0"/>
            </a:spcAft>
          </a:pPr>
          <a:r>
            <a:rPr kumimoji="0" lang="uk-UA" sz="15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Постанови КГС ВС від 16.07.2020 у справі № 920/206/19, від 23.07.2020 у справі №920/180/19, від 08.12.2021 у справі № 904/949/21</a:t>
          </a:r>
          <a:endParaRPr kumimoji="0" lang="uk-UA" sz="15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15.07.2022 у справі №921/184/21 </a:t>
          </a:r>
        </a:p>
      </dsp:txBody>
      <dsp:txXfrm>
        <a:off x="0" y="0"/>
        <a:ext cx="4130279" cy="60571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F56D4A-9A76-4414-A5F2-8066BE125047}">
      <dsp:nvSpPr>
        <dsp:cNvPr id="0" name=""/>
        <dsp:cNvSpPr/>
      </dsp:nvSpPr>
      <dsp:spPr>
        <a:xfrm>
          <a:off x="0" y="497828"/>
          <a:ext cx="3165247" cy="3539391"/>
        </a:xfrm>
        <a:prstGeom prst="homePlate">
          <a:avLst/>
        </a:prstGeom>
        <a:solidFill>
          <a:schemeClr val="tx2">
            <a:lumMod val="25000"/>
            <a:alpha val="29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7620" rIns="0" bIns="7620" numCol="1" spcCol="1270" anchor="ctr" anchorCtr="0">
          <a:noAutofit/>
        </a:bodyPr>
        <a:lstStyle/>
        <a:p>
          <a:pPr lvl="0" algn="just" defTabSz="533400" rtl="0">
            <a:lnSpc>
              <a:spcPct val="90000"/>
            </a:lnSpc>
            <a:spcBef>
              <a:spcPct val="0"/>
            </a:spcBef>
            <a:spcAft>
              <a:spcPct val="35000"/>
            </a:spcAft>
          </a:pPr>
          <a:r>
            <a:rPr lang="uk-UA" sz="1200" kern="1200" dirty="0" smtClean="0"/>
            <a:t>	</a:t>
          </a:r>
          <a:r>
            <a:rPr lang="uk-UA" sz="12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Верховний Суд, залишив без змін рішення судів попередніх інстанцій про відмову в задоволенні позову про визнання незаконними дій щодо нарахування плати за скид понаднормативних стічних вод, з огляду на неналежний та неефективний спосіб захисту.</a:t>
          </a:r>
        </a:p>
      </dsp:txBody>
      <dsp:txXfrm>
        <a:off x="0" y="497828"/>
        <a:ext cx="3165247" cy="353939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32A5CD-ED12-4521-B172-187366941F6A}">
      <dsp:nvSpPr>
        <dsp:cNvPr id="0" name=""/>
        <dsp:cNvSpPr/>
      </dsp:nvSpPr>
      <dsp:spPr>
        <a:xfrm>
          <a:off x="0" y="-157112"/>
          <a:ext cx="4104456" cy="4850728"/>
        </a:xfrm>
        <a:prstGeom prst="flowChartAlternateProcess">
          <a:avLst/>
        </a:prstGeom>
        <a:solidFill>
          <a:schemeClr val="tx2">
            <a:lumMod val="25000"/>
            <a:alpha val="44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444500" rtl="0">
            <a:lnSpc>
              <a:spcPct val="90000"/>
            </a:lnSpc>
            <a:spcBef>
              <a:spcPct val="0"/>
            </a:spcBef>
            <a:spcAft>
              <a:spcPts val="0"/>
            </a:spcAft>
          </a:pPr>
          <a:r>
            <a:rPr lang="uk-UA" sz="1000" b="0" i="0" u="none" kern="1200" dirty="0" smtClean="0">
              <a:latin typeface="Times New Roman" panose="02020603050405020304" pitchFamily="18" charset="0"/>
              <a:cs typeface="Times New Roman" panose="02020603050405020304" pitchFamily="18" charset="0"/>
            </a:rPr>
            <a:t>	</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Звертаючись до суду з вимогою про визнання неправомірними дій щодо нарахування додаткової плати за скид стічних вод, позивач прагне досягти правової визначеності, тобто прагне підтвердження відсутності у Підприємства права на одержання від Товариства додаткової плати за скид стічних вод з понаднормативним забрудненням. Заявлена позивачем у цій справі вимога не може самостійно розглядатися в окремій справі. Встановлення таких обставин, як правомірність та правильність здійснених відповідачем нарахувань, може бути предметом доказування при вирішенні та розгляді спору про право, зокрема: про стягнення плати за скид стічних вод до систем централізованого водовідведення при порушенні вимог щодо якості і режиму їх скидання; про припинення дій, що порушують право або створюють загрозу його порушення (у випадку припинення надання послуг), тощо.</a:t>
          </a:r>
        </a:p>
        <a:p>
          <a:pPr lvl="0" algn="just" defTabSz="444500">
            <a:lnSpc>
              <a:spcPct val="90000"/>
            </a:lnSpc>
            <a:spcBef>
              <a:spcPct val="0"/>
            </a:spcBef>
            <a:spcAft>
              <a:spcPts val="0"/>
            </a:spcAft>
          </a:pP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З огляду на викладене суд апеляційної інстанції дійшов обґрунтованого висновку про </a:t>
          </a:r>
          <a:r>
            <a:rPr lang="uk-UA" sz="1000" b="1" u="sng"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неможливість розгляду таких вимог у господарському суді та про закриття провадження в цій справі на підставі п.1 ч.1 ст.231 ГПК України</a:t>
          </a:r>
          <a:r>
            <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Відповідно до цієї норми господарський суд закриває провадження у справі, якщо спір не підлягає вирішенню в порядку господарського судочинства. Тобто провадження у справі підлягає закриттю, якщо при її розгляді буде встановлена непідвідомчість справи господарському суду (стаття 20 ГПК України). Також суд касаційної інстанції погоджується з висновком апеляційного господарського суду про те, що спори про визнання неправомірними дій щодо нарахування додаткової плати за скид стічних вод відповідно до виставлених рахунків не можуть бути розглянуті й у порядку іншого (ніж господарське) </a:t>
          </a:r>
          <a:r>
            <a:rPr lang="uk-UA" sz="1000" b="1" kern="1200" noProof="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судочинства. </a:t>
          </a:r>
          <a:r>
            <a:rPr lang="uk-UA" sz="1000" kern="1200" smtClean="0">
              <a:hlinkClick xmlns:r="http://schemas.openxmlformats.org/officeDocument/2006/relationships" r:id="rId1"/>
            </a:rPr>
            <a:t>https://reestr.court.gov.ua/Review/105278394</a:t>
          </a:r>
          <a:r>
            <a:rPr lang="uk-UA" sz="1000" kern="1200" smtClean="0"/>
            <a:t> </a:t>
          </a:r>
          <a:endParaRPr lang="uk-UA" sz="1000" b="1" kern="1200" noProof="0"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hlinkClick xmlns:r="http://schemas.openxmlformats.org/officeDocument/2006/relationships" r:id="rId2"/>
          </a:endParaRPr>
        </a:p>
      </dsp:txBody>
      <dsp:txXfrm>
        <a:off x="0" y="-157112"/>
        <a:ext cx="4104456" cy="4850728"/>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A20DE31-9AEC-4203-B692-5715756E6C53}">
      <dsp:nvSpPr>
        <dsp:cNvPr id="0" name=""/>
        <dsp:cNvSpPr/>
      </dsp:nvSpPr>
      <dsp:spPr>
        <a:xfrm>
          <a:off x="0" y="351"/>
          <a:ext cx="3729913" cy="719376"/>
        </a:xfrm>
        <a:prstGeom prst="roundRect">
          <a:avLst/>
        </a:prstGeom>
        <a:solidFill>
          <a:schemeClr val="tx2">
            <a:lumMod val="25000"/>
            <a:alpha val="17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КГС ВС від 30.11.2021 у справі № 916/3319/20 </a:t>
          </a:r>
          <a:endParaRPr kumimoji="0" lang="uk-UA" sz="1800" b="1" i="0" u="none" strike="noStrike" kern="1200" cap="none" spc="0" normalizeH="0" baseline="0" noProof="0" dirty="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endParaRPr>
        </a:p>
      </dsp:txBody>
      <dsp:txXfrm>
        <a:off x="0" y="351"/>
        <a:ext cx="3729913" cy="719376"/>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1186E1-D2E0-4DE9-9FD1-C23BC272EA6B}">
      <dsp:nvSpPr>
        <dsp:cNvPr id="0" name=""/>
        <dsp:cNvSpPr/>
      </dsp:nvSpPr>
      <dsp:spPr>
        <a:xfrm>
          <a:off x="0" y="0"/>
          <a:ext cx="4130279" cy="605714"/>
        </a:xfrm>
        <a:prstGeom prst="roundRect">
          <a:avLst/>
        </a:prstGeom>
        <a:solidFill>
          <a:schemeClr val="tx2">
            <a:lumMod val="25000"/>
            <a:alpha val="16000"/>
          </a:schemeClr>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ts val="0"/>
            </a:spcAft>
          </a:pPr>
          <a:r>
            <a:rPr kumimoji="0" lang="uk-UA" sz="1800" b="1" i="0" u="none" strike="noStrike" kern="1200" cap="none" spc="0" normalizeH="0" baseline="0" noProof="0" dirty="0" smtClean="0">
              <a:ln>
                <a:noFill/>
              </a:ln>
              <a:solidFill>
                <a:schemeClr val="bg2">
                  <a:lumMod val="20000"/>
                  <a:lumOff val="80000"/>
                </a:schemeClr>
              </a:solidFill>
              <a:effectLst>
                <a:outerShdw blurRad="38100" dist="25400" dir="5400000" algn="tl" rotWithShape="0">
                  <a:srgbClr val="000000">
                    <a:alpha val="43000"/>
                  </a:srgbClr>
                </a:outerShdw>
              </a:effectLst>
              <a:uLnTx/>
              <a:uFillTx/>
              <a:latin typeface="Times New Roman" pitchFamily="18" charset="0"/>
              <a:ea typeface="+mj-ea"/>
              <a:cs typeface="Times New Roman" pitchFamily="18" charset="0"/>
            </a:rPr>
            <a:t>Постанова ОП КГС від 15.07.2022 у справі №918/662/21 </a:t>
          </a:r>
        </a:p>
      </dsp:txBody>
      <dsp:txXfrm>
        <a:off x="0" y="0"/>
        <a:ext cx="4130279" cy="605714"/>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17" name="Пі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uk-UA" smtClean="0"/>
              <a:t>Зразок підзаголовка</a:t>
            </a:r>
            <a:endParaRPr kumimoji="0" lang="en-US"/>
          </a:p>
        </p:txBody>
      </p:sp>
      <p:sp>
        <p:nvSpPr>
          <p:cNvPr id="30" name="Місце для дати 29"/>
          <p:cNvSpPr>
            <a:spLocks noGrp="1"/>
          </p:cNvSpPr>
          <p:nvPr>
            <p:ph type="dt" sz="half" idx="10"/>
          </p:nvPr>
        </p:nvSpPr>
        <p:spPr/>
        <p:txBody>
          <a:bodyPr/>
          <a:lstStyle/>
          <a:p>
            <a:fld id="{323F3E26-BE0A-424A-947F-C108B595D07D}" type="datetimeFigureOut">
              <a:rPr lang="uk-UA" smtClean="0"/>
              <a:pPr/>
              <a:t>04.08.2022</a:t>
            </a:fld>
            <a:endParaRPr lang="uk-UA"/>
          </a:p>
        </p:txBody>
      </p:sp>
      <p:sp>
        <p:nvSpPr>
          <p:cNvPr id="19" name="Місце для нижнього колонтитула 18"/>
          <p:cNvSpPr>
            <a:spLocks noGrp="1"/>
          </p:cNvSpPr>
          <p:nvPr>
            <p:ph type="ftr" sz="quarter" idx="11"/>
          </p:nvPr>
        </p:nvSpPr>
        <p:spPr/>
        <p:txBody>
          <a:bodyPr/>
          <a:lstStyle/>
          <a:p>
            <a:endParaRPr lang="uk-UA"/>
          </a:p>
        </p:txBody>
      </p:sp>
      <p:sp>
        <p:nvSpPr>
          <p:cNvPr id="27" name="Місце для номера слайда 26"/>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04.08.2022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914401"/>
            <a:ext cx="2057400" cy="5211763"/>
          </a:xfrm>
        </p:spPr>
        <p:txBody>
          <a:bodyPr vert="eaVert"/>
          <a:lstStyle/>
          <a:p>
            <a:r>
              <a:rPr kumimoji="0" lang="uk-UA" smtClean="0"/>
              <a:t>Зразок заголовка</a:t>
            </a:r>
            <a:endParaRPr kumimoji="0" lang="en-US"/>
          </a:p>
        </p:txBody>
      </p:sp>
      <p:sp>
        <p:nvSpPr>
          <p:cNvPr id="3" name="Місце для вертикального тексту 2"/>
          <p:cNvSpPr>
            <a:spLocks noGrp="1"/>
          </p:cNvSpPr>
          <p:nvPr>
            <p:ph type="body" orient="vert" idx="1"/>
          </p:nvPr>
        </p:nvSpPr>
        <p:spPr>
          <a:xfrm>
            <a:off x="457200" y="914401"/>
            <a:ext cx="6019800" cy="5211763"/>
          </a:xfrm>
        </p:spPr>
        <p:txBody>
          <a:bodyPr vert="eaVert"/>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04.08.2022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uk-UA" smtClean="0"/>
              <a:t>Зразок заголовка</a:t>
            </a:r>
            <a:endParaRPr kumimoji="0" lang="en-US"/>
          </a:p>
        </p:txBody>
      </p:sp>
      <p:sp>
        <p:nvSpPr>
          <p:cNvPr id="3" name="Місце для вмісту 2"/>
          <p:cNvSpPr>
            <a:spLocks noGrp="1"/>
          </p:cNvSpPr>
          <p:nvPr>
            <p:ph idx="1"/>
          </p:nvPr>
        </p:nvSpPr>
        <p:spPr/>
        <p:txBody>
          <a:body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дати 3"/>
          <p:cNvSpPr>
            <a:spLocks noGrp="1"/>
          </p:cNvSpPr>
          <p:nvPr>
            <p:ph type="dt" sz="half" idx="10"/>
          </p:nvPr>
        </p:nvSpPr>
        <p:spPr/>
        <p:txBody>
          <a:bodyPr/>
          <a:lstStyle/>
          <a:p>
            <a:fld id="{323F3E26-BE0A-424A-947F-C108B595D07D}" type="datetimeFigureOut">
              <a:rPr lang="uk-UA" smtClean="0"/>
              <a:pPr/>
              <a:t>04.08.2022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uk-UA" smtClean="0"/>
              <a:t>Зразок тексту</a:t>
            </a:r>
          </a:p>
        </p:txBody>
      </p:sp>
      <p:sp>
        <p:nvSpPr>
          <p:cNvPr id="4" name="Місце для дати 3"/>
          <p:cNvSpPr>
            <a:spLocks noGrp="1"/>
          </p:cNvSpPr>
          <p:nvPr>
            <p:ph type="dt" sz="half" idx="10"/>
          </p:nvPr>
        </p:nvSpPr>
        <p:spPr/>
        <p:txBody>
          <a:bodyPr/>
          <a:lstStyle/>
          <a:p>
            <a:fld id="{323F3E26-BE0A-424A-947F-C108B595D07D}" type="datetimeFigureOut">
              <a:rPr lang="uk-UA" smtClean="0"/>
              <a:pPr/>
              <a:t>04.08.2022</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A6C8A768-57F3-4146-822D-25A0703D270B}"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uk-UA" smtClean="0"/>
              <a:t>Зразок заголовка</a:t>
            </a:r>
            <a:endParaRPr kumimoji="0" lang="en-US"/>
          </a:p>
        </p:txBody>
      </p:sp>
      <p:sp>
        <p:nvSpPr>
          <p:cNvPr id="3" name="Місце для вмісту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4" name="Місце для вмісту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04.08.2022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uk-UA" smtClean="0"/>
              <a:t>Зразок заголовка</a:t>
            </a:r>
            <a:endParaRPr kumimoji="0" lang="en-US"/>
          </a:p>
        </p:txBody>
      </p:sp>
      <p:sp>
        <p:nvSpPr>
          <p:cNvPr id="3" name="Місце для тексту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4" name="Місце для тексту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uk-UA" smtClean="0"/>
              <a:t>Зразок тексту</a:t>
            </a:r>
          </a:p>
        </p:txBody>
      </p:sp>
      <p:sp>
        <p:nvSpPr>
          <p:cNvPr id="5" name="Місце для вмісту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6" name="Місце для вмісту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7" name="Місце для дати 6"/>
          <p:cNvSpPr>
            <a:spLocks noGrp="1"/>
          </p:cNvSpPr>
          <p:nvPr>
            <p:ph type="dt" sz="half" idx="10"/>
          </p:nvPr>
        </p:nvSpPr>
        <p:spPr/>
        <p:txBody>
          <a:bodyPr/>
          <a:lstStyle/>
          <a:p>
            <a:fld id="{323F3E26-BE0A-424A-947F-C108B595D07D}" type="datetimeFigureOut">
              <a:rPr lang="uk-UA" smtClean="0"/>
              <a:pPr/>
              <a:t>04.08.2022</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дати 2"/>
          <p:cNvSpPr>
            <a:spLocks noGrp="1"/>
          </p:cNvSpPr>
          <p:nvPr>
            <p:ph type="dt" sz="half" idx="10"/>
          </p:nvPr>
        </p:nvSpPr>
        <p:spPr/>
        <p:txBody>
          <a:bodyPr/>
          <a:lstStyle/>
          <a:p>
            <a:fld id="{323F3E26-BE0A-424A-947F-C108B595D07D}" type="datetimeFigureOut">
              <a:rPr lang="uk-UA" smtClean="0"/>
              <a:pPr/>
              <a:t>04.08.2022</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323F3E26-BE0A-424A-947F-C108B595D07D}" type="datetimeFigureOut">
              <a:rPr lang="uk-UA" smtClean="0"/>
              <a:pPr/>
              <a:t>04.08.2022</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uk-UA" smtClean="0"/>
              <a:t>Зразок заголовка</a:t>
            </a:r>
            <a:endParaRPr kumimoji="0" lang="en-US"/>
          </a:p>
        </p:txBody>
      </p:sp>
      <p:sp>
        <p:nvSpPr>
          <p:cNvPr id="3" name="Місце для тексту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uk-UA" smtClean="0"/>
              <a:t>Зразок тексту</a:t>
            </a:r>
          </a:p>
        </p:txBody>
      </p:sp>
      <p:sp>
        <p:nvSpPr>
          <p:cNvPr id="4" name="Місце для вмісту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uk-UA" smtClean="0"/>
              <a:t>Зразок тексту</a:t>
            </a:r>
          </a:p>
          <a:p>
            <a:pPr lvl="1" eaLnBrk="1" latinLnBrk="0" hangingPunct="1"/>
            <a:r>
              <a:rPr lang="uk-UA" smtClean="0"/>
              <a:t>Другий рівень</a:t>
            </a:r>
          </a:p>
          <a:p>
            <a:pPr lvl="2" eaLnBrk="1" latinLnBrk="0" hangingPunct="1"/>
            <a:r>
              <a:rPr lang="uk-UA" smtClean="0"/>
              <a:t>Третій рівень</a:t>
            </a:r>
          </a:p>
          <a:p>
            <a:pPr lvl="3" eaLnBrk="1" latinLnBrk="0" hangingPunct="1"/>
            <a:r>
              <a:rPr lang="uk-UA" smtClean="0"/>
              <a:t>Четвертий рівень</a:t>
            </a:r>
          </a:p>
          <a:p>
            <a:pPr lvl="4" eaLnBrk="1" latinLnBrk="0" hangingPunct="1"/>
            <a:r>
              <a:rPr lang="uk-UA" smtClean="0"/>
              <a:t>П'ятий рівень</a:t>
            </a:r>
            <a:endParaRPr kumimoji="0" lang="en-US"/>
          </a:p>
        </p:txBody>
      </p:sp>
      <p:sp>
        <p:nvSpPr>
          <p:cNvPr id="5" name="Місце для дати 4"/>
          <p:cNvSpPr>
            <a:spLocks noGrp="1"/>
          </p:cNvSpPr>
          <p:nvPr>
            <p:ph type="dt" sz="half" idx="10"/>
          </p:nvPr>
        </p:nvSpPr>
        <p:spPr/>
        <p:txBody>
          <a:bodyPr/>
          <a:lstStyle/>
          <a:p>
            <a:fld id="{323F3E26-BE0A-424A-947F-C108B595D07D}" type="datetimeFigureOut">
              <a:rPr lang="uk-UA" smtClean="0"/>
              <a:pPr/>
              <a:t>04.08.2022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A6C8A768-57F3-4146-822D-25A0703D270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Зображення з підписом">
    <p:spTree>
      <p:nvGrpSpPr>
        <p:cNvPr id="1" name=""/>
        <p:cNvGrpSpPr/>
        <p:nvPr/>
      </p:nvGrpSpPr>
      <p:grpSpPr>
        <a:xfrm>
          <a:off x="0" y="0"/>
          <a:ext cx="0" cy="0"/>
          <a:chOff x="0" y="0"/>
          <a:chExt cx="0" cy="0"/>
        </a:xfrm>
      </p:grpSpPr>
      <p:sp>
        <p:nvSpPr>
          <p:cNvPr id="9" name="Прямокутник з одним вирізаним округленим кут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кутний трикут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uk-UA" smtClean="0"/>
              <a:t>Зразок заголовка</a:t>
            </a:r>
            <a:endParaRPr kumimoji="0" lang="en-US"/>
          </a:p>
        </p:txBody>
      </p:sp>
      <p:sp>
        <p:nvSpPr>
          <p:cNvPr id="4" name="Місце для тексту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uk-UA" smtClean="0"/>
              <a:t>Зразок тексту</a:t>
            </a:r>
          </a:p>
        </p:txBody>
      </p:sp>
      <p:sp>
        <p:nvSpPr>
          <p:cNvPr id="5" name="Місце для дати 4"/>
          <p:cNvSpPr>
            <a:spLocks noGrp="1"/>
          </p:cNvSpPr>
          <p:nvPr>
            <p:ph type="dt" sz="half" idx="10"/>
          </p:nvPr>
        </p:nvSpPr>
        <p:spPr/>
        <p:txBody>
          <a:bodyPr/>
          <a:lstStyle/>
          <a:p>
            <a:fld id="{323F3E26-BE0A-424A-947F-C108B595D07D}" type="datetimeFigureOut">
              <a:rPr lang="uk-UA" smtClean="0"/>
              <a:pPr/>
              <a:t>04.08.2022</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a:xfrm>
            <a:off x="8077200" y="6356350"/>
            <a:ext cx="609600" cy="365125"/>
          </a:xfrm>
        </p:spPr>
        <p:txBody>
          <a:bodyPr/>
          <a:lstStyle/>
          <a:p>
            <a:fld id="{A6C8A768-57F3-4146-822D-25A0703D270B}" type="slidenum">
              <a:rPr lang="uk-UA" smtClean="0"/>
              <a:pPr/>
              <a:t>‹№›</a:t>
            </a:fld>
            <a:endParaRPr lang="uk-UA"/>
          </a:p>
        </p:txBody>
      </p:sp>
      <p:sp>
        <p:nvSpPr>
          <p:cNvPr id="3" name="Місце для зображення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uk-UA" smtClean="0"/>
              <a:t>Клацніть піктограму, щоб додати зображення</a:t>
            </a:r>
            <a:endParaRPr kumimoji="0" lang="en-US" dirty="0"/>
          </a:p>
        </p:txBody>
      </p:sp>
      <p:sp>
        <p:nvSpPr>
          <p:cNvPr id="10" name="Поліліні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іліні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іліні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іліні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Місце для заголовка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uk-UA" smtClean="0"/>
              <a:t>Зразок заголовка</a:t>
            </a:r>
            <a:endParaRPr kumimoji="0" lang="en-US"/>
          </a:p>
        </p:txBody>
      </p:sp>
      <p:sp>
        <p:nvSpPr>
          <p:cNvPr id="30" name="Місце для тексту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uk-UA" smtClean="0"/>
              <a:t>Зразок тексту</a:t>
            </a:r>
          </a:p>
          <a:p>
            <a:pPr lvl="1" eaLnBrk="1" latinLnBrk="0" hangingPunct="1"/>
            <a:r>
              <a:rPr kumimoji="0" lang="uk-UA" smtClean="0"/>
              <a:t>Другий рівень</a:t>
            </a:r>
          </a:p>
          <a:p>
            <a:pPr lvl="2" eaLnBrk="1" latinLnBrk="0" hangingPunct="1"/>
            <a:r>
              <a:rPr kumimoji="0" lang="uk-UA" smtClean="0"/>
              <a:t>Третій рівень</a:t>
            </a:r>
          </a:p>
          <a:p>
            <a:pPr lvl="3" eaLnBrk="1" latinLnBrk="0" hangingPunct="1"/>
            <a:r>
              <a:rPr kumimoji="0" lang="uk-UA" smtClean="0"/>
              <a:t>Четвертий рівень</a:t>
            </a:r>
          </a:p>
          <a:p>
            <a:pPr lvl="4" eaLnBrk="1" latinLnBrk="0" hangingPunct="1"/>
            <a:r>
              <a:rPr kumimoji="0" lang="uk-UA" smtClean="0"/>
              <a:t>П'ятий рівень</a:t>
            </a:r>
            <a:endParaRPr kumimoji="0" lang="en-US"/>
          </a:p>
        </p:txBody>
      </p:sp>
      <p:sp>
        <p:nvSpPr>
          <p:cNvPr id="10" name="Місце для дати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3F3E26-BE0A-424A-947F-C108B595D07D}" type="datetimeFigureOut">
              <a:rPr lang="uk-UA" smtClean="0"/>
              <a:pPr/>
              <a:t>04.08.2022</a:t>
            </a:fld>
            <a:endParaRPr lang="uk-UA"/>
          </a:p>
        </p:txBody>
      </p:sp>
      <p:sp>
        <p:nvSpPr>
          <p:cNvPr id="22" name="Місце для нижнього колонтитула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uk-UA"/>
          </a:p>
        </p:txBody>
      </p:sp>
      <p:sp>
        <p:nvSpPr>
          <p:cNvPr id="18" name="Місце для номера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C8A768-57F3-4146-822D-25A0703D270B}" type="slidenum">
              <a:rPr lang="uk-UA" smtClean="0"/>
              <a:pPr/>
              <a:t>‹№›</a:t>
            </a:fld>
            <a:endParaRPr lang="uk-UA"/>
          </a:p>
        </p:txBody>
      </p:sp>
      <p:grpSp>
        <p:nvGrpSpPr>
          <p:cNvPr id="2" name="Групувати 1"/>
          <p:cNvGrpSpPr/>
          <p:nvPr/>
        </p:nvGrpSpPr>
        <p:grpSpPr>
          <a:xfrm>
            <a:off x="-19017" y="202408"/>
            <a:ext cx="9180548" cy="649224"/>
            <a:chOff x="-19045" y="216550"/>
            <a:chExt cx="9180548" cy="649224"/>
          </a:xfrm>
        </p:grpSpPr>
        <p:sp>
          <p:nvSpPr>
            <p:cNvPr id="12" name="Поліліні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іліні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1.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7851648" cy="3857600"/>
          </a:xfrm>
        </p:spPr>
        <p:txBody>
          <a:bodyPr>
            <a:noAutofit/>
          </a:bodyPr>
          <a:lstStyle/>
          <a:p>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
            </a:r>
            <a:br>
              <a:rPr lang="uk-UA" sz="3000" dirty="0" smtClean="0"/>
            </a:br>
            <a:r>
              <a:rPr lang="uk-UA" sz="3000" dirty="0" smtClean="0"/>
              <a:t>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a:t>
            </a:r>
            <a:br>
              <a:rPr lang="uk-UA" sz="3000" dirty="0" smtClean="0"/>
            </a:br>
            <a:r>
              <a:rPr lang="uk-UA" sz="3000" dirty="0" smtClean="0"/>
              <a:t>2022</a:t>
            </a:r>
            <a:br>
              <a:rPr lang="uk-UA" sz="3000" dirty="0" smtClean="0"/>
            </a:br>
            <a:r>
              <a:rPr lang="uk-UA" sz="2000" dirty="0" smtClean="0">
                <a:solidFill>
                  <a:schemeClr val="tx2">
                    <a:lumMod val="25000"/>
                  </a:schemeClr>
                </a:solidFill>
              </a:rPr>
              <a:t> </a:t>
            </a:r>
            <a:r>
              <a:rPr lang="uk-UA" sz="1400" dirty="0" smtClean="0"/>
              <a:t>Відділ аналітичної роботи та узагальнення судової практики</a:t>
            </a:r>
            <a:r>
              <a:rPr lang="uk-UA" sz="1400" dirty="0" smtClean="0">
                <a:solidFill>
                  <a:schemeClr val="tx2">
                    <a:lumMod val="25000"/>
                  </a:schemeClr>
                </a:solidFill>
              </a:rPr>
              <a:t> </a:t>
            </a:r>
            <a:r>
              <a:rPr lang="uk-UA" sz="2000" dirty="0" smtClean="0">
                <a:solidFill>
                  <a:schemeClr val="tx2">
                    <a:lumMod val="25000"/>
                  </a:schemeClr>
                </a:solidFill>
              </a:rPr>
              <a:t/>
            </a:r>
            <a:br>
              <a:rPr lang="uk-UA" sz="2000" dirty="0" smtClean="0">
                <a:solidFill>
                  <a:schemeClr val="tx2">
                    <a:lumMod val="25000"/>
                  </a:schemeClr>
                </a:solidFill>
              </a:rPr>
            </a:br>
            <a:endParaRPr lang="uk-UA" sz="2000" dirty="0">
              <a:solidFill>
                <a:schemeClr val="tx2">
                  <a:lumMod val="25000"/>
                </a:schemeClr>
              </a:solidFill>
            </a:endParaRPr>
          </a:p>
        </p:txBody>
      </p:sp>
    </p:spTree>
    <p:extLst>
      <p:ext uri="{BB962C8B-B14F-4D97-AF65-F5344CB8AC3E}">
        <p14:creationId xmlns:p14="http://schemas.microsoft.com/office/powerpoint/2010/main" xmlns="" val="1984497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правової природи договору транспортування природного газу</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554437" y="1844824"/>
          <a:ext cx="3801539"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499992" y="2060848"/>
          <a:ext cx="3960440"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3955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
          <p:cNvSpPr txBox="1">
            <a:spLocks/>
          </p:cNvSpPr>
          <p:nvPr/>
        </p:nvSpPr>
        <p:spPr>
          <a:xfrm>
            <a:off x="614363" y="1196752"/>
            <a:ext cx="7702054" cy="1368152"/>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14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rPr>
              <a:t>Щодо позовних вимог про визнання неправомірним нарахувань за скид понаднормативних стічних вод </a:t>
            </a:r>
          </a:p>
          <a:p>
            <a:pPr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cs typeface="Times New Roman" pitchFamily="18" charset="0"/>
            </a:endParaRPr>
          </a:p>
          <a:p>
            <a:pPr lvl="0" algn="ctr">
              <a:spcBef>
                <a:spcPct val="0"/>
              </a:spcBef>
            </a:pPr>
            <a:endPar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r>
              <a:rPr lang="uk-UA" sz="16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t>
            </a:r>
            <a: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t/>
            </a:r>
            <a:br>
              <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rPr>
            </a:b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a:p>
            <a:pPr lvl="0" algn="ctr">
              <a:spcBef>
                <a:spcPct val="0"/>
              </a:spcBef>
            </a:pPr>
            <a:endParaRPr lang="uk-UA" sz="2000" b="1" dirty="0" smtClean="0">
              <a:solidFill>
                <a:schemeClr val="bg2">
                  <a:lumMod val="20000"/>
                  <a:lumOff val="80000"/>
                </a:schemeClr>
              </a:solidFill>
              <a:effectLst>
                <a:outerShdw blurRad="38100" dist="25400" dir="5400000" algn="tl" rotWithShape="0">
                  <a:srgbClr val="000000">
                    <a:alpha val="43000"/>
                  </a:srgbClr>
                </a:outerShdw>
              </a:effectLst>
              <a:latin typeface="Times New Roman" pitchFamily="18" charset="0"/>
              <a:ea typeface="+mj-ea"/>
              <a:cs typeface="Times New Roman" pitchFamily="18" charset="0"/>
            </a:endParaRPr>
          </a:p>
        </p:txBody>
      </p:sp>
      <p:graphicFrame>
        <p:nvGraphicFramePr>
          <p:cNvPr id="14" name="Місце для вмісту 10"/>
          <p:cNvGraphicFramePr>
            <a:graphicFrameLocks/>
          </p:cNvGraphicFramePr>
          <p:nvPr>
            <p:extLst>
              <p:ext uri="{D42A27DB-BD31-4B8C-83A1-F6EECF244321}">
                <p14:modId xmlns:p14="http://schemas.microsoft.com/office/powerpoint/2010/main" xmlns="" val="491763464"/>
              </p:ext>
            </p:extLst>
          </p:nvPr>
        </p:nvGraphicFramePr>
        <p:xfrm>
          <a:off x="899592" y="1844824"/>
          <a:ext cx="3168352" cy="45365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5" name="Місце для вмісту 11"/>
          <p:cNvGraphicFramePr>
            <a:graphicFrameLocks/>
          </p:cNvGraphicFramePr>
          <p:nvPr>
            <p:extLst>
              <p:ext uri="{D42A27DB-BD31-4B8C-83A1-F6EECF244321}">
                <p14:modId xmlns:p14="http://schemas.microsoft.com/office/powerpoint/2010/main" xmlns="" val="4219268099"/>
              </p:ext>
            </p:extLst>
          </p:nvPr>
        </p:nvGraphicFramePr>
        <p:xfrm>
          <a:off x="4355976" y="2060848"/>
          <a:ext cx="4104456" cy="453650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6" name="Схема 15"/>
          <p:cNvGraphicFramePr/>
          <p:nvPr>
            <p:extLst>
              <p:ext uri="{D42A27DB-BD31-4B8C-83A1-F6EECF244321}">
                <p14:modId xmlns:p14="http://schemas.microsoft.com/office/powerpoint/2010/main" xmlns="" val="1550189413"/>
              </p:ext>
            </p:extLst>
          </p:nvPr>
        </p:nvGraphicFramePr>
        <p:xfrm>
          <a:off x="545622" y="1340768"/>
          <a:ext cx="3729913" cy="72008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7" name="Схема 16"/>
          <p:cNvGraphicFramePr/>
          <p:nvPr>
            <p:extLst>
              <p:ext uri="{D42A27DB-BD31-4B8C-83A1-F6EECF244321}">
                <p14:modId xmlns:p14="http://schemas.microsoft.com/office/powerpoint/2010/main" xmlns="" val="1070022202"/>
              </p:ext>
            </p:extLst>
          </p:nvPr>
        </p:nvGraphicFramePr>
        <p:xfrm>
          <a:off x="4656534" y="1412776"/>
          <a:ext cx="4130279" cy="648072"/>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ік">
  <a:themeElements>
    <a:clrScheme name="Поті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і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і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955</TotalTime>
  <Words>69</Words>
  <Application>Microsoft Office PowerPoint</Application>
  <PresentationFormat>Екран (4:3)</PresentationFormat>
  <Paragraphs>27</Paragraphs>
  <Slides>3</Slides>
  <Notes>0</Notes>
  <HiddenSlides>0</HiddenSlides>
  <MMClips>0</MMClips>
  <ScaleCrop>false</ScaleCrop>
  <HeadingPairs>
    <vt:vector size="4" baseType="variant">
      <vt:variant>
        <vt:lpstr>Тема</vt:lpstr>
      </vt:variant>
      <vt:variant>
        <vt:i4>1</vt:i4>
      </vt:variant>
      <vt:variant>
        <vt:lpstr>Заголовки слайдів</vt:lpstr>
      </vt:variant>
      <vt:variant>
        <vt:i4>3</vt:i4>
      </vt:variant>
    </vt:vector>
  </HeadingPairs>
  <TitlesOfParts>
    <vt:vector size="4" baseType="lpstr">
      <vt:lpstr>Потік</vt:lpstr>
      <vt:lpstr>     Відступлення Верховного Суду у складі суддів об`єднаної палати та палат Касаційного господарського суду від правових висновків  Верховного Суду у господарських справах 2022  Відділ аналітичної роботи та узагальнення судової практики  </vt:lpstr>
      <vt:lpstr>Слайд 2</vt:lpstr>
      <vt:lpstr>Слайд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Відступлення Верховного Суду у складі суддів об`єднаної палати Касаційного господарського суду від правових висновків  Верховного Суду у господарських справах</dc:title>
  <dc:creator>user4</dc:creator>
  <cp:lastModifiedBy>user4</cp:lastModifiedBy>
  <cp:revision>148</cp:revision>
  <dcterms:created xsi:type="dcterms:W3CDTF">2020-02-14T13:33:55Z</dcterms:created>
  <dcterms:modified xsi:type="dcterms:W3CDTF">2022-08-04T07:38:01Z</dcterms:modified>
</cp:coreProperties>
</file>