
<file path=[Content_Types].xml><?xml version="1.0" encoding="utf-8"?>
<Types xmlns="http://schemas.openxmlformats.org/package/2006/content-types">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layout7.xml" ContentType="application/vnd.openxmlformats-officedocument.drawingml.diagramLayout+xml"/>
  <Override PartName="/ppt/diagrams/data8.xml" ContentType="application/vnd.openxmlformats-officedocument.drawingml.diagramData+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diagrams/data6.xml" ContentType="application/vnd.openxmlformats-officedocument.drawingml.diagramData+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colors7.xml" ContentType="application/vnd.openxmlformats-officedocument.drawingml.diagramColors+xml"/>
  <Override PartName="/ppt/diagrams/colors8.xml" ContentType="application/vnd.openxmlformats-officedocument.drawingml.diagramColors+xml"/>
  <Override PartName="/ppt/diagrams/drawing8.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diagrams/drawing7.xml" ContentType="application/vnd.ms-office.drawingml.diagramDrawing+xml"/>
  <Override PartName="/ppt/diagrams/quickStyle8.xml" ContentType="application/vnd.openxmlformats-officedocument.drawingml.diagramStyl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8" r:id="rId2"/>
    <p:sldId id="270" r:id="rId3"/>
    <p:sldId id="272" r:id="rId4"/>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9C0"/>
    <a:srgbClr val="37C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42" d="100"/>
          <a:sy n="142" d="100"/>
        </p:scale>
        <p:origin x="-792" y="7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_rels/data2.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05278395" TargetMode="External"/></Relationships>
</file>

<file path=ppt/diagrams/_rels/data6.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05278394" TargetMode="External"/></Relationships>
</file>

<file path=ppt/diagrams/_rels/drawing2.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05278395" TargetMode="External"/></Relationships>
</file>

<file path=ppt/diagrams/_rels/drawing6.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05278394"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зроблено висновок про те, що договори транспортування природного газу за своєю правовою природою є договорами перевезення вантажу і до правовідносин за ними підлягають застосуванню положення статей 306, 307, 315 ГК України.</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419" custLinFactNeighborY="-61"/>
      <dgm:spPr>
        <a:prstGeom prst="homePlate">
          <a:avLst/>
        </a:prstGeom>
      </dgm:spPr>
      <dgm:t>
        <a:bodyPr/>
        <a:lstStyle/>
        <a:p>
          <a:endParaRPr lang="uk-UA"/>
        </a:p>
      </dgm:t>
    </dgm:pt>
  </dgm:ptLst>
  <dgm:cxnLst>
    <dgm:cxn modelId="{CA0C9D40-EFC3-4B75-B34E-6148D050D172}" type="presOf" srcId="{7A615780-D022-4AFF-8D48-AB7A7B171E5F}" destId="{548A3B55-16F6-480F-B82A-08DB5D3007E9}" srcOrd="0" destOrd="0" presId="urn:microsoft.com/office/officeart/2005/8/layout/lProcess3"/>
    <dgm:cxn modelId="{FC6DDEF0-0EF9-4614-AC36-B420574CBCCA}" srcId="{7A615780-D022-4AFF-8D48-AB7A7B171E5F}" destId="{4BC3F7BD-86BF-47FB-9DB0-44B4694B5F1C}" srcOrd="0" destOrd="0" parTransId="{93D310BB-F2F2-40D7-B5C0-A53F040FE199}" sibTransId="{0DD68BEC-700B-48CB-BAFF-CD805A664C0F}"/>
    <dgm:cxn modelId="{87F36A82-E8DE-4B5F-961C-42A3E0B6ED0E}" type="presOf" srcId="{4BC3F7BD-86BF-47FB-9DB0-44B4694B5F1C}" destId="{3EF56D4A-9A76-4414-A5F2-8066BE125047}" srcOrd="0" destOrd="0" presId="urn:microsoft.com/office/officeart/2005/8/layout/lProcess3"/>
    <dgm:cxn modelId="{F8BABC82-DB2C-40D4-97C2-A8A1BA078AFA}" type="presParOf" srcId="{548A3B55-16F6-480F-B82A-08DB5D3007E9}" destId="{A3C4AD7B-2E3E-44E9-8180-719FA0B03778}" srcOrd="0" destOrd="0" presId="urn:microsoft.com/office/officeart/2005/8/layout/lProcess3"/>
    <dgm:cxn modelId="{34459F17-D449-4E97-B809-402DBBB4673C}"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300" b="0" i="0" u="none" kern="1200" dirty="0" smtClean="0">
              <a:latin typeface="Times New Roman" panose="02020603050405020304" pitchFamily="18" charset="0"/>
              <a:cs typeface="Times New Roman" panose="02020603050405020304" pitchFamily="18" charset="0"/>
            </a:rPr>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Взаємовідносини, які виникають у процесі укладення договорів транспортування природного газу, регулюються Законом України «Про ринок природного газу», Кодексом ГТС та Типовим договором транспортування природного газу. Закон «При ринок природного газу» та Кодекс ГТС визначають предмет договору транспортування як надання послуг, які можуть включати: - надання доступу до потужності (розподіл потужності); - послуги транспортування; - послуги балансування.</a:t>
          </a:r>
        </a:p>
        <a:p>
          <a:pPr algn="just">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КГС ВС зазначає, що договори транспортування природного газу за своєю правовою природою є договорами про надання послуг, виходячи зі спеціального регулювання, встановленого законодавством про ринок природного газу. </a:t>
          </a:r>
          <a:r>
            <a:rPr lang="uk-UA" sz="1300" kern="1200" dirty="0" smtClean="0">
              <a:hlinkClick xmlns:r="http://schemas.openxmlformats.org/officeDocument/2006/relationships" r:id="rId1"/>
            </a:rPr>
            <a:t>https://reestr.court.gov.ua/Review/105278395</a:t>
          </a:r>
          <a:r>
            <a:rPr lang="uk-UA" sz="1300" kern="1200" dirty="0" smtClean="0"/>
            <a:t>  </a:t>
          </a:r>
          <a:endPar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just" rtl="0">
            <a:spcAft>
              <a:spcPts val="0"/>
            </a:spcAft>
          </a:pPr>
          <a:endPar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00000" custScaleY="118182" custRadScaleRad="99170" custRadScaleInc="0">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A09D9191-39E8-487F-85AE-2DC17DE525BB}" type="presOf" srcId="{2626830C-0EB7-49A5-8B47-6224EDCCDD67}" destId="{77B318FB-71D7-41D0-AA84-1F15136221FC}" srcOrd="0" destOrd="0" presId="urn:microsoft.com/office/officeart/2005/8/layout/cycle2"/>
    <dgm:cxn modelId="{63885C93-F4AA-46E9-BCD0-5C3C7C15D11B}" type="presOf" srcId="{109A425D-96BE-4C4C-B32F-69B188308839}" destId="{4532A5CD-ED12-4521-B172-187366941F6A}" srcOrd="0" destOrd="0" presId="urn:microsoft.com/office/officeart/2005/8/layout/cycle2"/>
    <dgm:cxn modelId="{185AF949-F9E8-4479-8BFD-82B79E6890C4}"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5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16.07.2020 у справі № 920/206/19, від 23.07.2020 у справі №920/180/19, від 08.12.2021 у справі № 904/949/21</a:t>
          </a:r>
          <a:endParaRPr kumimoji="0" lang="uk-UA" sz="15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A569FD69-3E26-46DF-8DD4-3CA9A0149328}" type="presOf" srcId="{7D6ACE49-2C7D-4B55-8258-8FF78D2D3F87}" destId="{7A20DE31-9AEC-4203-B692-5715756E6C53}" srcOrd="0" destOrd="0" presId="urn:microsoft.com/office/officeart/2005/8/layout/vList2"/>
    <dgm:cxn modelId="{06372615-31D9-453A-BC87-A24F859D01C3}" type="presOf" srcId="{2A52989D-F7FB-4581-A78D-5AA2820D8337}" destId="{D3023C26-3E73-4E84-8F9D-13921BA3731C}" srcOrd="0" destOrd="0" presId="urn:microsoft.com/office/officeart/2005/8/layout/vList2"/>
    <dgm:cxn modelId="{C180AC55-A0B2-400A-937C-BB4A56BCC4A9}"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15.07.2022 у справі №921/184/21 </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NeighborX="-303" custLinFactNeighborY="-40884">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1BD57F38-E2B1-41C0-A54B-853C8E388E85}" type="presOf" srcId="{24E5C34E-DA21-45B9-B55D-F89D03FA1B3A}" destId="{3C8EE393-9385-4B7F-8750-BF622842E9AB}" srcOrd="0" destOrd="0" presId="urn:microsoft.com/office/officeart/2005/8/layout/vList2"/>
    <dgm:cxn modelId="{C3A2B57D-D459-48B0-9A13-767BCE72F2CE}" type="presOf" srcId="{CEC9EB15-5746-4F36-8AFD-EACA623DA04B}" destId="{491186E1-D2E0-4DE9-9FD1-C23BC272EA6B}" srcOrd="0" destOrd="0" presId="urn:microsoft.com/office/officeart/2005/8/layout/vList2"/>
    <dgm:cxn modelId="{533B17FB-D418-4F89-820A-D882FE2F3ADA}"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Верховний Суд, залишив без змін рішення судів попередніх інстанцій про відмову в задоволенні позову про визнання незаконними дій щодо нарахування плати за скид понаднормативних стічних вод, з огляду на неналежний та неефективний спосіб захисту.</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96352" custLinFactNeighborX="-467"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DEF521EC-3B3E-4D48-BC8D-BB211A1CBF62}" type="presOf" srcId="{7A615780-D022-4AFF-8D48-AB7A7B171E5F}" destId="{548A3B55-16F6-480F-B82A-08DB5D3007E9}" srcOrd="0" destOrd="0" presId="urn:microsoft.com/office/officeart/2005/8/layout/lProcess3"/>
    <dgm:cxn modelId="{AE834AED-5D14-4CA5-81DC-C7BC98DAA72E}" type="presOf" srcId="{4BC3F7BD-86BF-47FB-9DB0-44B4694B5F1C}" destId="{3EF56D4A-9A76-4414-A5F2-8066BE125047}" srcOrd="0" destOrd="0" presId="urn:microsoft.com/office/officeart/2005/8/layout/lProcess3"/>
    <dgm:cxn modelId="{5DFB0430-F145-4689-A04E-5A7A9BAEC3BA}" type="presParOf" srcId="{548A3B55-16F6-480F-B82A-08DB5D3007E9}" destId="{A3C4AD7B-2E3E-44E9-8180-719FA0B03778}" srcOrd="0" destOrd="0" presId="urn:microsoft.com/office/officeart/2005/8/layout/lProcess3"/>
    <dgm:cxn modelId="{189D12A8-1F96-4725-AF32-DD688CD15C04}"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000" b="0" i="0" u="none" kern="1200" dirty="0" smtClean="0">
              <a:latin typeface="Times New Roman" panose="02020603050405020304" pitchFamily="18" charset="0"/>
              <a:cs typeface="Times New Roman" panose="02020603050405020304" pitchFamily="18" charset="0"/>
            </a:rPr>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Звертаючись до суду з вимогою про визнання неправомірними дій щодо нарахування додаткової плати за скид стічних вод, позивач прагне досягти правової визначеності, тобто прагне підтвердження відсутності у Підприємства права на одержання від Товариства додаткової плати за скид стічних вод з понаднормативним забрудненням. Заявлена позивачем у цій справі вимога не може самостійно розглядатися в окремій справі. Встановлення таких обставин, як правомірність та правильність здійснених відповідачем нарахувань, може бути предметом доказування при вирішенні та розгляді спору про право, зокрема: про стягнення плати за скид стічних вод до систем централізованого водовідведення при порушенні вимог щодо якості і режиму їх скидання; про припинення дій, що порушують право або створюють загрозу його порушення (у випадку припинення надання послуг), тощо.</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 огляду на викладене суд апеляційної інстанції дійшов обґрунтованого висновку про </a:t>
          </a:r>
          <a:r>
            <a:rPr lang="uk-UA" sz="1000" b="1" u="sng"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неможливість розгляду таких вимог у господарському суді та про закриття провадження в цій справі на підставі п.1 ч.1 ст.231 ГПК України</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Відповідно до цієї норми господарський суд закриває провадження у справі, якщо спір не підлягає вирішенню в порядку господарського судочинства. Тобто провадження у справі підлягає закриттю, якщо при її розгляді буде встановлена непідвідомчість справи господарському суду (стаття 20 ГПК України). Також суд касаційної інстанції погоджується з висновком апеляційного господарського суду про те, що спори про визнання неправомірними дій щодо нарахування додаткової плати за скид стічних вод відповідно до виставлених рахунків не можуть бути розглянуті й у порядку іншого (ніж господарське) </a:t>
          </a:r>
          <a:r>
            <a:rPr lang="uk-UA" sz="1000" b="1" kern="1200" noProof="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судочинства. </a:t>
          </a:r>
          <a:r>
            <a:rPr lang="uk-UA" sz="1000" kern="1200" smtClean="0">
              <a:hlinkClick xmlns:r="http://schemas.openxmlformats.org/officeDocument/2006/relationships" r:id="rId1"/>
            </a:rPr>
            <a:t>https://reestr.court.gov.ua/Review/105278394</a:t>
          </a:r>
          <a:r>
            <a:rPr lang="uk-UA" sz="1000" kern="1200" smtClean="0"/>
            <a:t> </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00000" custScaleY="118182" custRadScaleRad="94056" custRadScaleInc="0">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BE1B885F-D0F9-4CCB-9C8F-C4281068B6D2}" type="presOf" srcId="{2626830C-0EB7-49A5-8B47-6224EDCCDD67}" destId="{77B318FB-71D7-41D0-AA84-1F15136221FC}" srcOrd="0" destOrd="0" presId="urn:microsoft.com/office/officeart/2005/8/layout/cycle2"/>
    <dgm:cxn modelId="{23344F28-E079-4BB9-87D5-8FB5506A1F35}" type="presOf" srcId="{109A425D-96BE-4C4C-B32F-69B188308839}" destId="{4532A5CD-ED12-4521-B172-187366941F6A}" srcOrd="0" destOrd="0" presId="urn:microsoft.com/office/officeart/2005/8/layout/cycle2"/>
    <dgm:cxn modelId="{C5024F8D-9901-4104-85D6-D4D6E344DE2D}"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30.11.2021 у справі № 916/3319/20 </a:t>
          </a:r>
          <a:endParaRPr kumimoji="0" lang="uk-UA" sz="18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C2C35D28-C979-443D-B7ED-491772AB7188}" type="presOf" srcId="{7D6ACE49-2C7D-4B55-8258-8FF78D2D3F87}" destId="{7A20DE31-9AEC-4203-B692-5715756E6C53}" srcOrd="0" destOrd="0" presId="urn:microsoft.com/office/officeart/2005/8/layout/vList2"/>
    <dgm:cxn modelId="{46261BC0-7428-4EFB-8ADE-FA0D9662D15C}" type="presOf" srcId="{2A52989D-F7FB-4581-A78D-5AA2820D8337}" destId="{D3023C26-3E73-4E84-8F9D-13921BA3731C}" srcOrd="0" destOrd="0" presId="urn:microsoft.com/office/officeart/2005/8/layout/vList2"/>
    <dgm:cxn modelId="{A1B8B4AE-AA21-4EE9-922D-79B156F9D44C}"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15.07.2022 у справі №918/662/21 </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NeighborX="-2047" custLinFactNeighborY="-9292">
        <dgm:presLayoutVars>
          <dgm:chMax val="0"/>
          <dgm:bulletEnabled val="1"/>
        </dgm:presLayoutVars>
      </dgm:prSet>
      <dgm:spPr/>
      <dgm:t>
        <a:bodyPr/>
        <a:lstStyle/>
        <a:p>
          <a:endParaRPr lang="uk-UA"/>
        </a:p>
      </dgm:t>
    </dgm:pt>
  </dgm:ptLst>
  <dgm:cxnLst>
    <dgm:cxn modelId="{959E688D-FBA6-4C57-B498-C89D35B927C5}" type="presOf" srcId="{CEC9EB15-5746-4F36-8AFD-EACA623DA04B}" destId="{491186E1-D2E0-4DE9-9FD1-C23BC272EA6B}" srcOrd="0" destOrd="0" presId="urn:microsoft.com/office/officeart/2005/8/layout/vList2"/>
    <dgm:cxn modelId="{9AF1CD7E-4CCE-471B-9592-782608AA8F4B}" type="presOf" srcId="{24E5C34E-DA21-45B9-B55D-F89D03FA1B3A}" destId="{3C8EE393-9385-4B7F-8750-BF622842E9AB}" srcOrd="0" destOrd="0" presId="urn:microsoft.com/office/officeart/2005/8/layout/vList2"/>
    <dgm:cxn modelId="{A26E2DD8-ABF8-4519-816D-D7B1EAAFC0FE}" srcId="{24E5C34E-DA21-45B9-B55D-F89D03FA1B3A}" destId="{CEC9EB15-5746-4F36-8AFD-EACA623DA04B}" srcOrd="0" destOrd="0" parTransId="{E33750B9-1477-455F-81C8-4D2BC9085203}" sibTransId="{B7D23C7B-0A90-4076-AC62-5D4A740C24FC}"/>
    <dgm:cxn modelId="{D347770C-15E7-4684-8449-9C4678419EA0}"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360038"/>
          <a:ext cx="3797813" cy="3814679"/>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dirty="0" smtClean="0"/>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зроблено висновок про те, що договори транспортування природного газу за своєю правовою природою є договорами перевезення вантажу і до правовідносин за ними підлягають застосуванню положення статей 306, 307, 315 ГК України.</a:t>
          </a:r>
        </a:p>
      </dsp:txBody>
      <dsp:txXfrm>
        <a:off x="0" y="360038"/>
        <a:ext cx="3797813" cy="381467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72011"/>
          <a:ext cx="3960440" cy="4680527"/>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just" defTabSz="577850" rtl="0">
            <a:lnSpc>
              <a:spcPct val="90000"/>
            </a:lnSpc>
            <a:spcBef>
              <a:spcPct val="0"/>
            </a:spcBef>
            <a:spcAft>
              <a:spcPts val="0"/>
            </a:spcAft>
          </a:pPr>
          <a:r>
            <a:rPr lang="uk-UA" sz="1300" b="0" i="0" u="none" kern="1200" dirty="0" smtClean="0">
              <a:latin typeface="Times New Roman" panose="02020603050405020304" pitchFamily="18" charset="0"/>
              <a:cs typeface="Times New Roman" panose="02020603050405020304" pitchFamily="18" charset="0"/>
            </a:rPr>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Взаємовідносини, які виникають у процесі укладення договорів транспортування природного газу, регулюються Законом України «Про ринок природного газу», Кодексом ГТС та Типовим договором транспортування природного газу. Закон «При ринок природного газу» та Кодекс ГТС визначають предмет договору транспортування як надання послуг, які можуть включати: - надання доступу до потужності (розподіл потужності); - послуги транспортування; - послуги балансування.</a:t>
          </a:r>
        </a:p>
        <a:p>
          <a:pPr lvl="0" algn="just" defTabSz="577850">
            <a:lnSpc>
              <a:spcPct val="90000"/>
            </a:lnSpc>
            <a:spcBef>
              <a:spcPct val="0"/>
            </a:spcBef>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КГС ВС зазначає, що договори транспортування природного газу за своєю правовою природою є договорами про надання послуг, виходячи зі спеціального регулювання, встановленого законодавством про ринок природного газу. </a:t>
          </a:r>
          <a:r>
            <a:rPr lang="uk-UA" sz="1300" kern="1200" dirty="0" smtClean="0">
              <a:hlinkClick xmlns:r="http://schemas.openxmlformats.org/officeDocument/2006/relationships" r:id="rId1"/>
            </a:rPr>
            <a:t>https://reestr.court.gov.ua/Review/105278395</a:t>
          </a:r>
          <a:r>
            <a:rPr lang="uk-UA" sz="1300" kern="1200" dirty="0" smtClean="0"/>
            <a:t>  </a:t>
          </a:r>
          <a:endPar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just" defTabSz="577850" rtl="0">
            <a:lnSpc>
              <a:spcPct val="90000"/>
            </a:lnSpc>
            <a:spcBef>
              <a:spcPct val="0"/>
            </a:spcBef>
            <a:spcAft>
              <a:spcPts val="0"/>
            </a:spcAft>
          </a:pPr>
          <a:endPar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0" y="-72011"/>
        <a:ext cx="3960440" cy="468052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51"/>
          <a:ext cx="3729913" cy="719376"/>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ts val="0"/>
            </a:spcAft>
          </a:pPr>
          <a:r>
            <a:rPr kumimoji="0" lang="uk-UA" sz="15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16.07.2020 у справі № 920/206/19, від 23.07.2020 у справі №920/180/19, від 08.12.2021 у справі № 904/949/21</a:t>
          </a:r>
          <a:endParaRPr kumimoji="0" lang="uk-UA" sz="15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51"/>
        <a:ext cx="3729913" cy="719376"/>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60571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15.07.2022 у справі №921/184/21 </a:t>
          </a:r>
        </a:p>
      </dsp:txBody>
      <dsp:txXfrm>
        <a:off x="0" y="0"/>
        <a:ext cx="4130279" cy="605714"/>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497828"/>
          <a:ext cx="3165247" cy="3539391"/>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dirty="0" smtClean="0"/>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Верховний Суд, залишив без змін рішення судів попередніх інстанцій про відмову в задоволенні позову про визнання незаконними дій щодо нарахування плати за скид понаднормативних стічних вод, з огляду на неналежний та неефективний спосіб захисту.</a:t>
          </a:r>
        </a:p>
      </dsp:txBody>
      <dsp:txXfrm>
        <a:off x="0" y="497828"/>
        <a:ext cx="3165247" cy="3539391"/>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157112"/>
          <a:ext cx="4104456" cy="4850728"/>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just" defTabSz="444500" rtl="0">
            <a:lnSpc>
              <a:spcPct val="90000"/>
            </a:lnSpc>
            <a:spcBef>
              <a:spcPct val="0"/>
            </a:spcBef>
            <a:spcAft>
              <a:spcPts val="0"/>
            </a:spcAft>
          </a:pPr>
          <a:r>
            <a:rPr lang="uk-UA" sz="1000" b="0" i="0" u="none" kern="1200" dirty="0" smtClean="0">
              <a:latin typeface="Times New Roman" panose="02020603050405020304" pitchFamily="18" charset="0"/>
              <a:cs typeface="Times New Roman" panose="02020603050405020304" pitchFamily="18" charset="0"/>
            </a:rPr>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Звертаючись до суду з вимогою про визнання неправомірними дій щодо нарахування додаткової плати за скид стічних вод, позивач прагне досягти правової визначеності, тобто прагне підтвердження відсутності у Підприємства права на одержання від Товариства додаткової плати за скид стічних вод з понаднормативним забрудненням. Заявлена позивачем у цій справі вимога не може самостійно розглядатися в окремій справі. Встановлення таких обставин, як правомірність та правильність здійснених відповідачем нарахувань, може бути предметом доказування при вирішенні та розгляді спору про право, зокрема: про стягнення плати за скид стічних вод до систем централізованого водовідведення при порушенні вимог щодо якості і режиму їх скидання; про припинення дій, що порушують право або створюють загрозу його порушення (у випадку припинення надання послуг), тощо.</a:t>
          </a:r>
        </a:p>
        <a:p>
          <a:pPr lvl="0" algn="just" defTabSz="4445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 огляду на викладене суд апеляційної інстанції дійшов обґрунтованого висновку про </a:t>
          </a:r>
          <a:r>
            <a:rPr lang="uk-UA" sz="1000" b="1" u="sng"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неможливість розгляду таких вимог у господарському суді та про закриття провадження в цій справі на підставі п.1 ч.1 ст.231 ГПК України</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Відповідно до цієї норми господарський суд закриває провадження у справі, якщо спір не підлягає вирішенню в порядку господарського судочинства. Тобто провадження у справі підлягає закриттю, якщо при її розгляді буде встановлена непідвідомчість справи господарському суду (стаття 20 ГПК України). Також суд касаційної інстанції погоджується з висновком апеляційного господарського суду про те, що спори про визнання неправомірними дій щодо нарахування додаткової плати за скид стічних вод відповідно до виставлених рахунків не можуть бути розглянуті й у порядку іншого (ніж господарське) </a:t>
          </a:r>
          <a:r>
            <a:rPr lang="uk-UA" sz="1000" b="1" kern="1200" noProof="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судочинства. </a:t>
          </a:r>
          <a:r>
            <a:rPr lang="uk-UA" sz="1000" kern="1200" smtClean="0">
              <a:hlinkClick xmlns:r="http://schemas.openxmlformats.org/officeDocument/2006/relationships" r:id="rId1"/>
            </a:rPr>
            <a:t>https://reestr.court.gov.ua/Review/105278394</a:t>
          </a:r>
          <a:r>
            <a:rPr lang="uk-UA" sz="1000" kern="1200" smtClean="0"/>
            <a:t> </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0" y="-157112"/>
        <a:ext cx="4104456" cy="4850728"/>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51"/>
          <a:ext cx="3729913" cy="719376"/>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30.11.2021 у справі № 916/3319/20 </a:t>
          </a:r>
          <a:endParaRPr kumimoji="0" lang="uk-UA" sz="18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51"/>
        <a:ext cx="3729913" cy="719376"/>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60571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15.07.2022 у справі №918/662/21 </a:t>
          </a:r>
        </a:p>
      </dsp:txBody>
      <dsp:txXfrm>
        <a:off x="0" y="0"/>
        <a:ext cx="4130279" cy="605714"/>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17" name="Пі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uk-UA" smtClean="0"/>
              <a:t>Зразок підзаголовка</a:t>
            </a:r>
            <a:endParaRPr kumimoji="0" lang="en-US"/>
          </a:p>
        </p:txBody>
      </p:sp>
      <p:sp>
        <p:nvSpPr>
          <p:cNvPr id="30" name="Місце для дати 29"/>
          <p:cNvSpPr>
            <a:spLocks noGrp="1"/>
          </p:cNvSpPr>
          <p:nvPr>
            <p:ph type="dt" sz="half" idx="10"/>
          </p:nvPr>
        </p:nvSpPr>
        <p:spPr/>
        <p:txBody>
          <a:bodyPr/>
          <a:lstStyle/>
          <a:p>
            <a:fld id="{323F3E26-BE0A-424A-947F-C108B595D07D}" type="datetimeFigureOut">
              <a:rPr lang="uk-UA" smtClean="0"/>
              <a:pPr/>
              <a:t>04.08.2022</a:t>
            </a:fld>
            <a:endParaRPr lang="uk-UA"/>
          </a:p>
        </p:txBody>
      </p:sp>
      <p:sp>
        <p:nvSpPr>
          <p:cNvPr id="19" name="Місце для нижнього колонтитула 18"/>
          <p:cNvSpPr>
            <a:spLocks noGrp="1"/>
          </p:cNvSpPr>
          <p:nvPr>
            <p:ph type="ftr" sz="quarter" idx="11"/>
          </p:nvPr>
        </p:nvSpPr>
        <p:spPr/>
        <p:txBody>
          <a:bodyPr/>
          <a:lstStyle/>
          <a:p>
            <a:endParaRPr lang="uk-UA"/>
          </a:p>
        </p:txBody>
      </p:sp>
      <p:sp>
        <p:nvSpPr>
          <p:cNvPr id="27" name="Місце для номера слайда 26"/>
          <p:cNvSpPr>
            <a:spLocks noGrp="1"/>
          </p:cNvSpPr>
          <p:nvPr>
            <p:ph type="sldNum" sz="quarter" idx="12"/>
          </p:nvPr>
        </p:nvSpPr>
        <p:spPr/>
        <p:txBody>
          <a:bodyPr/>
          <a:lstStyle/>
          <a:p>
            <a:fld id="{A6C8A768-57F3-4146-822D-25A0703D270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04.08.2022</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914401"/>
            <a:ext cx="2057400" cy="5211763"/>
          </a:xfrm>
        </p:spPr>
        <p:txBody>
          <a:bodyPr vert="eaVer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914401"/>
            <a:ext cx="6019800" cy="5211763"/>
          </a:xfrm>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04.08.2022</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місту 2"/>
          <p:cNvSpPr>
            <a:spLocks noGrp="1"/>
          </p:cNvSpPr>
          <p:nvPr>
            <p:ph idx="1"/>
          </p:nvPr>
        </p:nvSpPr>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04.08.2022</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p:txBody>
          <a:bodyPr/>
          <a:lstStyle/>
          <a:p>
            <a:fld id="{323F3E26-BE0A-424A-947F-C108B595D07D}" type="datetimeFigureOut">
              <a:rPr lang="uk-UA" smtClean="0"/>
              <a:pPr/>
              <a:t>04.08.2022</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uk-UA" smtClean="0"/>
              <a:t>Зразок заголовка</a:t>
            </a:r>
            <a:endParaRPr kumimoji="0" lang="en-US"/>
          </a:p>
        </p:txBody>
      </p:sp>
      <p:sp>
        <p:nvSpPr>
          <p:cNvPr id="3" name="Місце для вмісту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вмісту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323F3E26-BE0A-424A-947F-C108B595D07D}" type="datetimeFigureOut">
              <a:rPr lang="uk-UA" smtClean="0"/>
              <a:pPr/>
              <a:t>04.08.2022</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4" name="Місце для тексту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5" name="Місце для вмісту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Місце для вмісту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0"/>
          </p:nvPr>
        </p:nvSpPr>
        <p:spPr/>
        <p:txBody>
          <a:bodyPr/>
          <a:lstStyle/>
          <a:p>
            <a:fld id="{323F3E26-BE0A-424A-947F-C108B595D07D}" type="datetimeFigureOut">
              <a:rPr lang="uk-UA" smtClean="0"/>
              <a:pPr/>
              <a:t>04.08.2022</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Місце для дати 2"/>
          <p:cNvSpPr>
            <a:spLocks noGrp="1"/>
          </p:cNvSpPr>
          <p:nvPr>
            <p:ph type="dt" sz="half" idx="10"/>
          </p:nvPr>
        </p:nvSpPr>
        <p:spPr/>
        <p:txBody>
          <a:bodyPr/>
          <a:lstStyle/>
          <a:p>
            <a:fld id="{323F3E26-BE0A-424A-947F-C108B595D07D}" type="datetimeFigureOut">
              <a:rPr lang="uk-UA" smtClean="0"/>
              <a:pPr/>
              <a:t>04.08.2022</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323F3E26-BE0A-424A-947F-C108B595D07D}" type="datetimeFigureOut">
              <a:rPr lang="uk-UA" smtClean="0"/>
              <a:pPr/>
              <a:t>04.08.2022</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uk-UA" smtClean="0"/>
              <a:t>Зразок тексту</a:t>
            </a:r>
          </a:p>
        </p:txBody>
      </p:sp>
      <p:sp>
        <p:nvSpPr>
          <p:cNvPr id="4" name="Місце для вмісту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323F3E26-BE0A-424A-947F-C108B595D07D}" type="datetimeFigureOut">
              <a:rPr lang="uk-UA" smtClean="0"/>
              <a:pPr/>
              <a:t>04.08.2022</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9" name="Прямокутник з одним вирізаним округленим кут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кутний трикут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uk-UA" smtClean="0"/>
              <a:t>Зразок заголовка</a:t>
            </a:r>
            <a:endParaRPr kumimoji="0" lang="en-US"/>
          </a:p>
        </p:txBody>
      </p:sp>
      <p:sp>
        <p:nvSpPr>
          <p:cNvPr id="4" name="Місце для тексту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uk-UA" smtClean="0"/>
              <a:t>Зразок тексту</a:t>
            </a:r>
          </a:p>
        </p:txBody>
      </p:sp>
      <p:sp>
        <p:nvSpPr>
          <p:cNvPr id="5" name="Місце для дати 4"/>
          <p:cNvSpPr>
            <a:spLocks noGrp="1"/>
          </p:cNvSpPr>
          <p:nvPr>
            <p:ph type="dt" sz="half" idx="10"/>
          </p:nvPr>
        </p:nvSpPr>
        <p:spPr/>
        <p:txBody>
          <a:bodyPr/>
          <a:lstStyle/>
          <a:p>
            <a:fld id="{323F3E26-BE0A-424A-947F-C108B595D07D}" type="datetimeFigureOut">
              <a:rPr lang="uk-UA" smtClean="0"/>
              <a:pPr/>
              <a:t>04.08.2022</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a:xfrm>
            <a:off x="8077200" y="6356350"/>
            <a:ext cx="609600" cy="365125"/>
          </a:xfrm>
        </p:spPr>
        <p:txBody>
          <a:bodyPr/>
          <a:lstStyle/>
          <a:p>
            <a:fld id="{A6C8A768-57F3-4146-822D-25A0703D270B}" type="slidenum">
              <a:rPr lang="uk-UA" smtClean="0"/>
              <a:pPr/>
              <a:t>‹№›</a:t>
            </a:fld>
            <a:endParaRPr lang="uk-UA"/>
          </a:p>
        </p:txBody>
      </p:sp>
      <p:sp>
        <p:nvSpPr>
          <p:cNvPr id="3" name="Місце для зображення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uk-UA" smtClean="0"/>
              <a:t>Клацніть піктограму, щоб додати зображення</a:t>
            </a:r>
            <a:endParaRPr kumimoji="0" lang="en-US" dirty="0"/>
          </a:p>
        </p:txBody>
      </p:sp>
      <p:sp>
        <p:nvSpPr>
          <p:cNvPr id="10" name="Поліліні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іліні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іліні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іліні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Місце для заголовка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uk-UA" smtClean="0"/>
              <a:t>Зразок заголовка</a:t>
            </a:r>
            <a:endParaRPr kumimoji="0" lang="en-US"/>
          </a:p>
        </p:txBody>
      </p:sp>
      <p:sp>
        <p:nvSpPr>
          <p:cNvPr id="30" name="Місце для тексту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0" name="Місце для дати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23F3E26-BE0A-424A-947F-C108B595D07D}" type="datetimeFigureOut">
              <a:rPr lang="uk-UA" smtClean="0"/>
              <a:pPr/>
              <a:t>04.08.2022</a:t>
            </a:fld>
            <a:endParaRPr lang="uk-UA"/>
          </a:p>
        </p:txBody>
      </p:sp>
      <p:sp>
        <p:nvSpPr>
          <p:cNvPr id="22" name="Місце для нижнього колонтитула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uk-UA"/>
          </a:p>
        </p:txBody>
      </p:sp>
      <p:sp>
        <p:nvSpPr>
          <p:cNvPr id="18" name="Місце для номера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6C8A768-57F3-4146-822D-25A0703D270B}" type="slidenum">
              <a:rPr lang="uk-UA" smtClean="0"/>
              <a:pPr/>
              <a:t>‹№›</a:t>
            </a:fld>
            <a:endParaRPr lang="uk-UA"/>
          </a:p>
        </p:txBody>
      </p:sp>
      <p:grpSp>
        <p:nvGrpSpPr>
          <p:cNvPr id="2" name="Групувати 1"/>
          <p:cNvGrpSpPr/>
          <p:nvPr/>
        </p:nvGrpSpPr>
        <p:grpSpPr>
          <a:xfrm>
            <a:off x="-19017" y="202408"/>
            <a:ext cx="9180548" cy="649224"/>
            <a:chOff x="-19045" y="216550"/>
            <a:chExt cx="9180548" cy="649224"/>
          </a:xfrm>
        </p:grpSpPr>
        <p:sp>
          <p:nvSpPr>
            <p:cNvPr id="12" name="Поліліні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іліні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Layout" Target="../diagrams/layout7.xml"/><Relationship Id="rId18" Type="http://schemas.openxmlformats.org/officeDocument/2006/relationships/diagramLayout" Target="../diagrams/layout8.xml"/><Relationship Id="rId3" Type="http://schemas.openxmlformats.org/officeDocument/2006/relationships/diagramLayout" Target="../diagrams/layout5.xml"/><Relationship Id="rId21" Type="http://schemas.microsoft.com/office/2007/relationships/diagramDrawing" Target="../diagrams/drawing8.xml"/><Relationship Id="rId7" Type="http://schemas.openxmlformats.org/officeDocument/2006/relationships/diagramData" Target="../diagrams/data6.xml"/><Relationship Id="rId12" Type="http://schemas.openxmlformats.org/officeDocument/2006/relationships/diagramData" Target="../diagrams/data7.xml"/><Relationship Id="rId17" Type="http://schemas.openxmlformats.org/officeDocument/2006/relationships/diagramData" Target="../diagrams/data8.xml"/><Relationship Id="rId2" Type="http://schemas.openxmlformats.org/officeDocument/2006/relationships/diagramData" Target="../diagrams/data5.xml"/><Relationship Id="rId16" Type="http://schemas.microsoft.com/office/2007/relationships/diagramDrawing" Target="../diagrams/drawing7.xml"/><Relationship Id="rId20" Type="http://schemas.openxmlformats.org/officeDocument/2006/relationships/diagramColors" Target="../diagrams/colors8.xml"/><Relationship Id="rId1" Type="http://schemas.openxmlformats.org/officeDocument/2006/relationships/slideLayout" Target="../slideLayouts/slideLayout1.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5" Type="http://schemas.openxmlformats.org/officeDocument/2006/relationships/diagramColors" Target="../diagrams/colors7.xml"/><Relationship Id="rId10" Type="http://schemas.openxmlformats.org/officeDocument/2006/relationships/diagramColors" Target="../diagrams/colors6.xml"/><Relationship Id="rId19" Type="http://schemas.openxmlformats.org/officeDocument/2006/relationships/diagramQuickStyle" Target="../diagrams/quickStyle8.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1371600"/>
            <a:ext cx="7851648" cy="3857600"/>
          </a:xfrm>
        </p:spPr>
        <p:txBody>
          <a:bodyPr>
            <a:noAutofit/>
          </a:bodyPr>
          <a:lstStyle/>
          <a:p>
            <a:r>
              <a:rPr lang="uk-UA" sz="3000" dirty="0" smtClean="0"/>
              <a:t/>
            </a:r>
            <a:br>
              <a:rPr lang="uk-UA" sz="3000" dirty="0" smtClean="0"/>
            </a:br>
            <a:r>
              <a:rPr lang="uk-UA" sz="3000" dirty="0" smtClean="0"/>
              <a:t/>
            </a:r>
            <a:br>
              <a:rPr lang="uk-UA" sz="3000" dirty="0" smtClean="0"/>
            </a:br>
            <a:r>
              <a:rPr lang="uk-UA" sz="3000" dirty="0" smtClean="0"/>
              <a:t/>
            </a:r>
            <a:br>
              <a:rPr lang="uk-UA" sz="3000" dirty="0" smtClean="0"/>
            </a:br>
            <a:r>
              <a:rPr lang="uk-UA" sz="3000" dirty="0" smtClean="0"/>
              <a:t/>
            </a:r>
            <a:br>
              <a:rPr lang="uk-UA" sz="3000" dirty="0" smtClean="0"/>
            </a:br>
            <a:r>
              <a:rPr lang="uk-UA" sz="3000" dirty="0" smtClean="0"/>
              <a:t/>
            </a:r>
            <a:br>
              <a:rPr lang="uk-UA" sz="3000" dirty="0" smtClean="0"/>
            </a:br>
            <a:r>
              <a:rPr lang="uk-UA" sz="3000" dirty="0" smtClean="0"/>
              <a:t>Відступлення Верховного Суду у складі суддів об`єднаної палати та палат Касаційного господарського суду від правових висновків  Верховного Суду у господарських справах</a:t>
            </a:r>
            <a:br>
              <a:rPr lang="uk-UA" sz="3000" dirty="0" smtClean="0"/>
            </a:br>
            <a:r>
              <a:rPr lang="uk-UA" sz="3000" dirty="0" smtClean="0"/>
              <a:t>2022</a:t>
            </a:r>
            <a:br>
              <a:rPr lang="uk-UA" sz="3000" dirty="0" smtClean="0"/>
            </a:br>
            <a:r>
              <a:rPr lang="uk-UA" sz="2000" dirty="0" smtClean="0">
                <a:solidFill>
                  <a:schemeClr val="tx2">
                    <a:lumMod val="25000"/>
                  </a:schemeClr>
                </a:solidFill>
              </a:rPr>
              <a:t> </a:t>
            </a:r>
            <a:r>
              <a:rPr lang="uk-UA" sz="1400" dirty="0" smtClean="0"/>
              <a:t>Відділ аналітичної роботи та узагальнення судової практики</a:t>
            </a:r>
            <a:r>
              <a:rPr lang="uk-UA" sz="1400" dirty="0" smtClean="0">
                <a:solidFill>
                  <a:schemeClr val="tx2">
                    <a:lumMod val="25000"/>
                  </a:schemeClr>
                </a:solidFill>
              </a:rPr>
              <a:t> </a:t>
            </a:r>
            <a:r>
              <a:rPr lang="uk-UA" sz="2000" dirty="0" smtClean="0">
                <a:solidFill>
                  <a:schemeClr val="tx2">
                    <a:lumMod val="25000"/>
                  </a:schemeClr>
                </a:solidFill>
              </a:rPr>
              <a:t/>
            </a:r>
            <a:br>
              <a:rPr lang="uk-UA" sz="2000" dirty="0" smtClean="0">
                <a:solidFill>
                  <a:schemeClr val="tx2">
                    <a:lumMod val="25000"/>
                  </a:schemeClr>
                </a:solidFill>
              </a:rPr>
            </a:br>
            <a:endParaRPr lang="uk-UA" sz="2000" dirty="0">
              <a:solidFill>
                <a:schemeClr val="tx2">
                  <a:lumMod val="25000"/>
                </a:schemeClr>
              </a:solidFill>
            </a:endParaRPr>
          </a:p>
        </p:txBody>
      </p:sp>
    </p:spTree>
    <p:extLst>
      <p:ext uri="{BB962C8B-B14F-4D97-AF65-F5344CB8AC3E}">
        <p14:creationId xmlns:p14="http://schemas.microsoft.com/office/powerpoint/2010/main" xmlns="" val="1984497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1196752"/>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 правової природи договору транспортування природного газу</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p14="http://schemas.microsoft.com/office/powerpoint/2010/main" xmlns="" val="491763464"/>
              </p:ext>
            </p:extLst>
          </p:nvPr>
        </p:nvGraphicFramePr>
        <p:xfrm>
          <a:off x="554437" y="1844824"/>
          <a:ext cx="3801539"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p14="http://schemas.microsoft.com/office/powerpoint/2010/main" xmlns="" val="4219268099"/>
              </p:ext>
            </p:extLst>
          </p:nvPr>
        </p:nvGraphicFramePr>
        <p:xfrm>
          <a:off x="4499992" y="2060848"/>
          <a:ext cx="3960440"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p14="http://schemas.microsoft.com/office/powerpoint/2010/main" xmlns="" val="1550189413"/>
              </p:ext>
            </p:extLst>
          </p:nvPr>
        </p:nvGraphicFramePr>
        <p:xfrm>
          <a:off x="53955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p14="http://schemas.microsoft.com/office/powerpoint/2010/main" xmlns="" val="1070022202"/>
              </p:ext>
            </p:extLst>
          </p:nvPr>
        </p:nvGraphicFramePr>
        <p:xfrm>
          <a:off x="4656534" y="1412776"/>
          <a:ext cx="4130279" cy="64807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1196752"/>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 позовних вимог про визнання неправомірним нарахувань за скид понаднормативних стічних вод </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p14="http://schemas.microsoft.com/office/powerpoint/2010/main" xmlns="" val="491763464"/>
              </p:ext>
            </p:extLst>
          </p:nvPr>
        </p:nvGraphicFramePr>
        <p:xfrm>
          <a:off x="899592" y="1844824"/>
          <a:ext cx="3168352"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p14="http://schemas.microsoft.com/office/powerpoint/2010/main" xmlns="" val="4219268099"/>
              </p:ext>
            </p:extLst>
          </p:nvPr>
        </p:nvGraphicFramePr>
        <p:xfrm>
          <a:off x="4355976" y="2060848"/>
          <a:ext cx="4104456"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p14="http://schemas.microsoft.com/office/powerpoint/2010/main" xmlns="" val="1550189413"/>
              </p:ext>
            </p:extLst>
          </p:nvPr>
        </p:nvGraphicFramePr>
        <p:xfrm>
          <a:off x="54562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p14="http://schemas.microsoft.com/office/powerpoint/2010/main" xmlns="" val="1070022202"/>
              </p:ext>
            </p:extLst>
          </p:nvPr>
        </p:nvGraphicFramePr>
        <p:xfrm>
          <a:off x="4656534" y="1412776"/>
          <a:ext cx="4130279" cy="64807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ік">
  <a:themeElements>
    <a:clrScheme name="Поті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і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і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955</TotalTime>
  <Words>69</Words>
  <Application>Microsoft Office PowerPoint</Application>
  <PresentationFormat>Екран (4:3)</PresentationFormat>
  <Paragraphs>27</Paragraphs>
  <Slides>3</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3</vt:i4>
      </vt:variant>
    </vt:vector>
  </HeadingPairs>
  <TitlesOfParts>
    <vt:vector size="4" baseType="lpstr">
      <vt:lpstr>Потік</vt:lpstr>
      <vt:lpstr>     Відступлення Верховного Суду у складі суддів об`єднаної палати та палат Касаційного господарського суду від правових висновків  Верховного Суду у господарських справах 2022  Відділ аналітичної роботи та узагальнення судової практики  </vt:lpstr>
      <vt:lpstr>Слайд 2</vt:lpstr>
      <vt:lpstr>Слайд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Відступлення Верховного Суду у складі суддів об`єднаної палати Касаційного господарського суду від правових висновків  Верховного Суду у господарських справах</dc:title>
  <dc:creator>user4</dc:creator>
  <cp:lastModifiedBy>user4</cp:lastModifiedBy>
  <cp:revision>148</cp:revision>
  <dcterms:created xsi:type="dcterms:W3CDTF">2020-02-14T13:33:55Z</dcterms:created>
  <dcterms:modified xsi:type="dcterms:W3CDTF">2022-08-04T07:38:01Z</dcterms:modified>
</cp:coreProperties>
</file>