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9" r:id="rId1"/>
  </p:sldMasterIdLst>
  <p:sldIdLst>
    <p:sldId id="256" r:id="rId2"/>
    <p:sldId id="257" r:id="rId3"/>
    <p:sldId id="264" r:id="rId4"/>
    <p:sldId id="266" r:id="rId5"/>
    <p:sldId id="267" r:id="rId6"/>
    <p:sldId id="268" r:id="rId7"/>
    <p:sldId id="269" r:id="rId8"/>
    <p:sldId id="270" r:id="rId9"/>
    <p:sldId id="271" r:id="rId10"/>
    <p:sldId id="272" r:id="rId11"/>
    <p:sldId id="274" r:id="rId12"/>
    <p:sldId id="275" r:id="rId13"/>
    <p:sldId id="276" r:id="rId14"/>
    <p:sldId id="277" r:id="rId15"/>
    <p:sldId id="278" r:id="rId16"/>
    <p:sldId id="279" r:id="rId17"/>
  </p:sldIdLst>
  <p:sldSz cx="12192000" cy="6858000"/>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21"/>
    <a:srgbClr val="A2D668"/>
    <a:srgbClr val="9ED561"/>
    <a:srgbClr val="CAE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0.xml.rels><?xml version="1.0" encoding="UTF-8" standalone="yes"?>
<Relationships xmlns="http://schemas.openxmlformats.org/package/2006/relationships"><Relationship Id="rId1" Type="http://schemas.openxmlformats.org/officeDocument/2006/relationships/hyperlink" Target="http://www.reyestr.court.gov.ua/Review/74506122" TargetMode="External"/></Relationships>
</file>

<file path=ppt/diagrams/_rels/data14.xml.rels><?xml version="1.0" encoding="UTF-8" standalone="yes"?>
<Relationships xmlns="http://schemas.openxmlformats.org/package/2006/relationships"><Relationship Id="rId1" Type="http://schemas.openxmlformats.org/officeDocument/2006/relationships/hyperlink" Target="http://www.reyestr.court.gov.ua/Review/73598967" TargetMode="External"/></Relationships>
</file>

<file path=ppt/diagrams/_rels/data18.xml.rels><?xml version="1.0" encoding="UTF-8" standalone="yes"?>
<Relationships xmlns="http://schemas.openxmlformats.org/package/2006/relationships"><Relationship Id="rId1" Type="http://schemas.openxmlformats.org/officeDocument/2006/relationships/hyperlink" Target="http://www.reyestr.court.gov.ua/Review/73896751"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www.reyestr.court.gov.ua/Review/74218793" TargetMode="External"/></Relationships>
</file>

<file path=ppt/diagrams/_rels/data22.xml.rels><?xml version="1.0" encoding="UTF-8" standalone="yes"?>
<Relationships xmlns="http://schemas.openxmlformats.org/package/2006/relationships"><Relationship Id="rId1" Type="http://schemas.openxmlformats.org/officeDocument/2006/relationships/hyperlink" Target="http://www.reyestr.court.gov.ua/Review/74838785" TargetMode="External"/></Relationships>
</file>

<file path=ppt/diagrams/_rels/data26.xml.rels><?xml version="1.0" encoding="UTF-8" standalone="yes"?>
<Relationships xmlns="http://schemas.openxmlformats.org/package/2006/relationships"><Relationship Id="rId1" Type="http://schemas.openxmlformats.org/officeDocument/2006/relationships/hyperlink" Target="http://www.reyestr.court.gov.ua/Review/74506127" TargetMode="External"/></Relationships>
</file>

<file path=ppt/diagrams/_rels/data30.xml.rels><?xml version="1.0" encoding="UTF-8" standalone="yes"?>
<Relationships xmlns="http://schemas.openxmlformats.org/package/2006/relationships"><Relationship Id="rId1" Type="http://schemas.openxmlformats.org/officeDocument/2006/relationships/hyperlink" Target="http://www.reyestr.court.gov.ua/Review/76596894" TargetMode="External"/></Relationships>
</file>

<file path=ppt/diagrams/_rels/data34.xml.rels><?xml version="1.0" encoding="UTF-8" standalone="yes"?>
<Relationships xmlns="http://schemas.openxmlformats.org/package/2006/relationships"><Relationship Id="rId1" Type="http://schemas.openxmlformats.org/officeDocument/2006/relationships/hyperlink" Target="http://www.reyestr.court.gov.ua/Review/76596894" TargetMode="External"/></Relationships>
</file>

<file path=ppt/diagrams/_rels/data38.xml.rels><?xml version="1.0" encoding="UTF-8" standalone="yes"?>
<Relationships xmlns="http://schemas.openxmlformats.org/package/2006/relationships"><Relationship Id="rId3" Type="http://schemas.openxmlformats.org/officeDocument/2006/relationships/hyperlink" Target="http://www.reyestr.court.gov.ua/Review/76596894" TargetMode="External"/><Relationship Id="rId2" Type="http://schemas.openxmlformats.org/officeDocument/2006/relationships/hyperlink" Target="http://reestr.court.gov.ua/Review/78534731" TargetMode="External"/><Relationship Id="rId1" Type="http://schemas.openxmlformats.org/officeDocument/2006/relationships/hyperlink" Target="http://search.ligazakon.ua/l_doc2.nsf/link1/an_330/ed_2018_11_10/pravo1/T161404.html?pravo=1#330" TargetMode="External"/></Relationships>
</file>

<file path=ppt/diagrams/_rels/data42.xml.rels><?xml version="1.0" encoding="UTF-8" standalone="yes"?>
<Relationships xmlns="http://schemas.openxmlformats.org/package/2006/relationships"><Relationship Id="rId1" Type="http://schemas.openxmlformats.org/officeDocument/2006/relationships/hyperlink" Target="http://www.reyestr.court.gov.ua/Review/77521253" TargetMode="External"/></Relationships>
</file>

<file path=ppt/diagrams/_rels/data45.xml.rels><?xml version="1.0" encoding="UTF-8" standalone="yes"?>
<Relationships xmlns="http://schemas.openxmlformats.org/package/2006/relationships"><Relationship Id="rId3" Type="http://schemas.openxmlformats.org/officeDocument/2006/relationships/hyperlink" Target="http://reestr.court.gov.ua/Review/78979367" TargetMode="External"/><Relationship Id="rId2" Type="http://schemas.openxmlformats.org/officeDocument/2006/relationships/hyperlink" Target="http://reestr.court.gov.ua/Review/78048444" TargetMode="External"/><Relationship Id="rId1" Type="http://schemas.openxmlformats.org/officeDocument/2006/relationships/hyperlink" Target="http://reestr.court.gov.ua/Review/27595037" TargetMode="External"/></Relationships>
</file>

<file path=ppt/diagrams/_rels/data46.xml.rels><?xml version="1.0" encoding="UTF-8" standalone="yes"?>
<Relationships xmlns="http://schemas.openxmlformats.org/package/2006/relationships"><Relationship Id="rId2" Type="http://schemas.openxmlformats.org/officeDocument/2006/relationships/hyperlink" Target="http://reestr.court.gov.ua/Review/79684987" TargetMode="External"/><Relationship Id="rId1" Type="http://schemas.openxmlformats.org/officeDocument/2006/relationships/hyperlink" Target="http://search.ligazakon.ua/l_doc2.nsf/link1/an_733/ed_2019_01_01/pravo1/T113674.html?pravo=1#733" TargetMode="External"/></Relationships>
</file>

<file path=ppt/diagrams/_rels/data49.xml.rels><?xml version="1.0" encoding="UTF-8" standalone="yes"?>
<Relationships xmlns="http://schemas.openxmlformats.org/package/2006/relationships"><Relationship Id="rId1" Type="http://schemas.openxmlformats.org/officeDocument/2006/relationships/hyperlink" Target="http://reestr.court.gov.ua/Review/71807544" TargetMode="External"/></Relationships>
</file>

<file path=ppt/diagrams/_rels/data50.xml.rels><?xml version="1.0" encoding="UTF-8" standalone="yes"?>
<Relationships xmlns="http://schemas.openxmlformats.org/package/2006/relationships"><Relationship Id="rId1" Type="http://schemas.openxmlformats.org/officeDocument/2006/relationships/hyperlink" Target="http://www.reyestr.court.gov.ua/Review/77521253" TargetMode="External"/></Relationships>
</file>

<file path=ppt/diagrams/_rels/data53.xml.rels><?xml version="1.0" encoding="UTF-8" standalone="yes"?>
<Relationships xmlns="http://schemas.openxmlformats.org/package/2006/relationships"><Relationship Id="rId1" Type="http://schemas.openxmlformats.org/officeDocument/2006/relationships/hyperlink" Target="http://reestr.court.gov.ua/Review/74120843" TargetMode="External"/></Relationships>
</file>

<file path=ppt/diagrams/_rels/data54.xml.rels><?xml version="1.0" encoding="UTF-8" standalone="yes"?>
<Relationships xmlns="http://schemas.openxmlformats.org/package/2006/relationships"><Relationship Id="rId1" Type="http://schemas.openxmlformats.org/officeDocument/2006/relationships/hyperlink" Target="http://reestr.court.gov.ua/Review/83589983" TargetMode="External"/></Relationships>
</file>

<file path=ppt/diagrams/_rels/data57.xml.rels><?xml version="1.0" encoding="UTF-8" standalone="yes"?>
<Relationships xmlns="http://schemas.openxmlformats.org/package/2006/relationships"><Relationship Id="rId2" Type="http://schemas.openxmlformats.org/officeDocument/2006/relationships/hyperlink" Target="http://reestr.court.gov.ua/Review/82637256" TargetMode="External"/><Relationship Id="rId1" Type="http://schemas.openxmlformats.org/officeDocument/2006/relationships/hyperlink" Target="http://reestr.court.gov.ua/Review/80115448" TargetMode="External"/></Relationships>
</file>

<file path=ppt/diagrams/_rels/data58.xml.rels><?xml version="1.0" encoding="UTF-8" standalone="yes"?>
<Relationships xmlns="http://schemas.openxmlformats.org/package/2006/relationships"><Relationship Id="rId1" Type="http://schemas.openxmlformats.org/officeDocument/2006/relationships/hyperlink" Target="http://reestr.court.gov.ua/Review/84153021" TargetMode="External"/></Relationships>
</file>

<file path=ppt/diagrams/_rels/data6.xml.rels><?xml version="1.0" encoding="UTF-8" standalone="yes"?>
<Relationships xmlns="http://schemas.openxmlformats.org/package/2006/relationships"><Relationship Id="rId1" Type="http://schemas.openxmlformats.org/officeDocument/2006/relationships/hyperlink" Target="http://www.reyestr.court.gov.ua/Review/74838910" TargetMode="External"/></Relationships>
</file>

<file path=ppt/diagrams/_rels/drawing10.xml.rels><?xml version="1.0" encoding="UTF-8" standalone="yes"?>
<Relationships xmlns="http://schemas.openxmlformats.org/package/2006/relationships"><Relationship Id="rId1" Type="http://schemas.openxmlformats.org/officeDocument/2006/relationships/hyperlink" Target="http://www.reyestr.court.gov.ua/Review/74506122" TargetMode="External"/></Relationships>
</file>

<file path=ppt/diagrams/_rels/drawing14.xml.rels><?xml version="1.0" encoding="UTF-8" standalone="yes"?>
<Relationships xmlns="http://schemas.openxmlformats.org/package/2006/relationships"><Relationship Id="rId1" Type="http://schemas.openxmlformats.org/officeDocument/2006/relationships/hyperlink" Target="http://www.reyestr.court.gov.ua/Review/73598967" TargetMode="External"/></Relationships>
</file>

<file path=ppt/diagrams/_rels/drawing18.xml.rels><?xml version="1.0" encoding="UTF-8" standalone="yes"?>
<Relationships xmlns="http://schemas.openxmlformats.org/package/2006/relationships"><Relationship Id="rId1" Type="http://schemas.openxmlformats.org/officeDocument/2006/relationships/hyperlink" Target="http://www.reyestr.court.gov.ua/Review/73896751"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www.reyestr.court.gov.ua/Review/74218793" TargetMode="External"/></Relationships>
</file>

<file path=ppt/diagrams/_rels/drawing22.xml.rels><?xml version="1.0" encoding="UTF-8" standalone="yes"?>
<Relationships xmlns="http://schemas.openxmlformats.org/package/2006/relationships"><Relationship Id="rId1" Type="http://schemas.openxmlformats.org/officeDocument/2006/relationships/hyperlink" Target="http://www.reyestr.court.gov.ua/Review/74838785" TargetMode="External"/></Relationships>
</file>

<file path=ppt/diagrams/_rels/drawing26.xml.rels><?xml version="1.0" encoding="UTF-8" standalone="yes"?>
<Relationships xmlns="http://schemas.openxmlformats.org/package/2006/relationships"><Relationship Id="rId1" Type="http://schemas.openxmlformats.org/officeDocument/2006/relationships/hyperlink" Target="http://www.reyestr.court.gov.ua/Review/74506127" TargetMode="External"/></Relationships>
</file>

<file path=ppt/diagrams/_rels/drawing30.xml.rels><?xml version="1.0" encoding="UTF-8" standalone="yes"?>
<Relationships xmlns="http://schemas.openxmlformats.org/package/2006/relationships"><Relationship Id="rId1" Type="http://schemas.openxmlformats.org/officeDocument/2006/relationships/hyperlink" Target="http://www.reyestr.court.gov.ua/Review/76596894" TargetMode="External"/></Relationships>
</file>

<file path=ppt/diagrams/_rels/drawing34.xml.rels><?xml version="1.0" encoding="UTF-8" standalone="yes"?>
<Relationships xmlns="http://schemas.openxmlformats.org/package/2006/relationships"><Relationship Id="rId1" Type="http://schemas.openxmlformats.org/officeDocument/2006/relationships/hyperlink" Target="http://www.reyestr.court.gov.ua/Review/76596894" TargetMode="External"/></Relationships>
</file>

<file path=ppt/diagrams/_rels/drawing38.xml.rels><?xml version="1.0" encoding="UTF-8" standalone="yes"?>
<Relationships xmlns="http://schemas.openxmlformats.org/package/2006/relationships"><Relationship Id="rId3" Type="http://schemas.openxmlformats.org/officeDocument/2006/relationships/hyperlink" Target="http://www.reyestr.court.gov.ua/Review/76596894" TargetMode="External"/><Relationship Id="rId2" Type="http://schemas.openxmlformats.org/officeDocument/2006/relationships/hyperlink" Target="http://reestr.court.gov.ua/Review/78534731" TargetMode="External"/><Relationship Id="rId1" Type="http://schemas.openxmlformats.org/officeDocument/2006/relationships/hyperlink" Target="http://search.ligazakon.ua/l_doc2.nsf/link1/an_330/ed_2018_11_10/pravo1/T161404.html?pravo=1#330" TargetMode="External"/></Relationships>
</file>

<file path=ppt/diagrams/_rels/drawing42.xml.rels><?xml version="1.0" encoding="UTF-8" standalone="yes"?>
<Relationships xmlns="http://schemas.openxmlformats.org/package/2006/relationships"><Relationship Id="rId1" Type="http://schemas.openxmlformats.org/officeDocument/2006/relationships/hyperlink" Target="http://www.reyestr.court.gov.ua/Review/77521253" TargetMode="External"/></Relationships>
</file>

<file path=ppt/diagrams/_rels/drawing45.xml.rels><?xml version="1.0" encoding="UTF-8" standalone="yes"?>
<Relationships xmlns="http://schemas.openxmlformats.org/package/2006/relationships"><Relationship Id="rId3" Type="http://schemas.openxmlformats.org/officeDocument/2006/relationships/hyperlink" Target="http://reestr.court.gov.ua/Review/78979367" TargetMode="External"/><Relationship Id="rId2" Type="http://schemas.openxmlformats.org/officeDocument/2006/relationships/hyperlink" Target="http://reestr.court.gov.ua/Review/78048444" TargetMode="External"/><Relationship Id="rId1" Type="http://schemas.openxmlformats.org/officeDocument/2006/relationships/hyperlink" Target="http://reestr.court.gov.ua/Review/27595037" TargetMode="External"/></Relationships>
</file>

<file path=ppt/diagrams/_rels/drawing46.xml.rels><?xml version="1.0" encoding="UTF-8" standalone="yes"?>
<Relationships xmlns="http://schemas.openxmlformats.org/package/2006/relationships"><Relationship Id="rId2" Type="http://schemas.openxmlformats.org/officeDocument/2006/relationships/hyperlink" Target="http://reestr.court.gov.ua/Review/79684987" TargetMode="External"/><Relationship Id="rId1" Type="http://schemas.openxmlformats.org/officeDocument/2006/relationships/hyperlink" Target="http://search.ligazakon.ua/l_doc2.nsf/link1/an_733/ed_2019_01_01/pravo1/T113674.html?pravo=1#733" TargetMode="External"/></Relationships>
</file>

<file path=ppt/diagrams/_rels/drawing49.xml.rels><?xml version="1.0" encoding="UTF-8" standalone="yes"?>
<Relationships xmlns="http://schemas.openxmlformats.org/package/2006/relationships"><Relationship Id="rId1" Type="http://schemas.openxmlformats.org/officeDocument/2006/relationships/hyperlink" Target="http://reestr.court.gov.ua/Review/71807544" TargetMode="External"/></Relationships>
</file>

<file path=ppt/diagrams/_rels/drawing50.xml.rels><?xml version="1.0" encoding="UTF-8" standalone="yes"?>
<Relationships xmlns="http://schemas.openxmlformats.org/package/2006/relationships"><Relationship Id="rId1" Type="http://schemas.openxmlformats.org/officeDocument/2006/relationships/hyperlink" Target="http://www.reyestr.court.gov.ua/Review/77521253" TargetMode="External"/></Relationships>
</file>

<file path=ppt/diagrams/_rels/drawing53.xml.rels><?xml version="1.0" encoding="UTF-8" standalone="yes"?>
<Relationships xmlns="http://schemas.openxmlformats.org/package/2006/relationships"><Relationship Id="rId1" Type="http://schemas.openxmlformats.org/officeDocument/2006/relationships/hyperlink" Target="http://reestr.court.gov.ua/Review/74120843" TargetMode="External"/></Relationships>
</file>

<file path=ppt/diagrams/_rels/drawing54.xml.rels><?xml version="1.0" encoding="UTF-8" standalone="yes"?>
<Relationships xmlns="http://schemas.openxmlformats.org/package/2006/relationships"><Relationship Id="rId1" Type="http://schemas.openxmlformats.org/officeDocument/2006/relationships/hyperlink" Target="http://reestr.court.gov.ua/Review/83589983" TargetMode="External"/></Relationships>
</file>

<file path=ppt/diagrams/_rels/drawing57.xml.rels><?xml version="1.0" encoding="UTF-8" standalone="yes"?>
<Relationships xmlns="http://schemas.openxmlformats.org/package/2006/relationships"><Relationship Id="rId2" Type="http://schemas.openxmlformats.org/officeDocument/2006/relationships/hyperlink" Target="http://reestr.court.gov.ua/Review/82637256" TargetMode="External"/><Relationship Id="rId1" Type="http://schemas.openxmlformats.org/officeDocument/2006/relationships/hyperlink" Target="http://reestr.court.gov.ua/Review/80115448" TargetMode="External"/></Relationships>
</file>

<file path=ppt/diagrams/_rels/drawing58.xml.rels><?xml version="1.0" encoding="UTF-8" standalone="yes"?>
<Relationships xmlns="http://schemas.openxmlformats.org/package/2006/relationships"><Relationship Id="rId1" Type="http://schemas.openxmlformats.org/officeDocument/2006/relationships/hyperlink" Target="http://reestr.court.gov.ua/Review/84153021"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www.reyestr.court.gov.ua/Review/7483891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r>
            <a:rPr lang="uk-UA" sz="2000" b="0" i="0" dirty="0" smtClean="0"/>
            <a:t>Відповідно до частини 1 статті 11 Закону України «Про іпотеку» майновий поручитель несе відповідальність перед </a:t>
          </a:r>
          <a:r>
            <a:rPr lang="uk-UA" sz="2000" b="0" i="0" dirty="0" err="1" smtClean="0"/>
            <a:t>іпотекодержателем</a:t>
          </a:r>
          <a:r>
            <a:rPr lang="uk-UA" sz="2000" b="0" i="0" dirty="0" smtClean="0"/>
            <a:t> за невиконання боржником основного зобов'язання виключно в межах вартості предмета іпотеки. Тобто відповідальність майнового поручителя як </a:t>
          </a:r>
          <a:r>
            <a:rPr lang="uk-UA" sz="2000" b="0" i="0" dirty="0" err="1" smtClean="0"/>
            <a:t>іпотекодавця</a:t>
          </a:r>
          <a:r>
            <a:rPr lang="uk-UA" sz="2000" b="0" i="0" dirty="0" smtClean="0"/>
            <a:t>, який не є одночасно боржником в основному зобов'язанні, обмежується вартістю майна, переданого в іпотеку. </a:t>
          </a:r>
          <a:endParaRPr lang="uk-UA" sz="20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64757"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spcAft>
              <a:spcPts val="0"/>
            </a:spcAft>
          </a:pPr>
          <a:r>
            <a:rPr lang="uk-UA" sz="1800" b="0" i="0" dirty="0" smtClean="0"/>
            <a:t> </a:t>
          </a:r>
          <a:r>
            <a:rPr lang="ru-RU" sz="1800" b="0" i="0" dirty="0" smtClean="0"/>
            <a:t>Особа, </a:t>
          </a:r>
          <a:r>
            <a:rPr lang="ru-RU" sz="1800" b="0" i="0" dirty="0" err="1" smtClean="0"/>
            <a:t>законний</a:t>
          </a:r>
          <a:r>
            <a:rPr lang="ru-RU" sz="1800" b="0" i="0" dirty="0" smtClean="0"/>
            <a:t> </a:t>
          </a:r>
          <a:r>
            <a:rPr lang="ru-RU" sz="1800" b="0" i="0" dirty="0" err="1" smtClean="0"/>
            <a:t>інтерес</a:t>
          </a:r>
          <a:r>
            <a:rPr lang="ru-RU" sz="1800" b="0" i="0" dirty="0" smtClean="0"/>
            <a:t> </a:t>
          </a:r>
          <a:r>
            <a:rPr lang="ru-RU" sz="1800" b="0" i="0" dirty="0" err="1" smtClean="0"/>
            <a:t>або</a:t>
          </a:r>
          <a:r>
            <a:rPr lang="ru-RU" sz="1800" b="0" i="0" dirty="0" smtClean="0"/>
            <a:t> право </a:t>
          </a:r>
          <a:r>
            <a:rPr lang="ru-RU" sz="1800" b="0" i="0" dirty="0" err="1" smtClean="0"/>
            <a:t>якої</a:t>
          </a:r>
          <a:r>
            <a:rPr lang="ru-RU" sz="1800" b="0" i="0" dirty="0" smtClean="0"/>
            <a:t> порушено, </a:t>
          </a:r>
          <a:r>
            <a:rPr lang="ru-RU" sz="1800" b="0" i="0" dirty="0" err="1" smtClean="0"/>
            <a:t>може</a:t>
          </a:r>
          <a:r>
            <a:rPr lang="ru-RU" sz="1800" b="0" i="0" dirty="0" smtClean="0"/>
            <a:t> </a:t>
          </a:r>
          <a:r>
            <a:rPr lang="ru-RU" sz="1800" b="0" i="0" dirty="0" err="1" smtClean="0"/>
            <a:t>скористатися</a:t>
          </a:r>
          <a:r>
            <a:rPr lang="ru-RU" sz="1800" b="0" i="0" dirty="0" smtClean="0"/>
            <a:t> способом </a:t>
          </a:r>
          <a:r>
            <a:rPr lang="ru-RU" sz="1800" b="0" i="0" dirty="0" err="1" smtClean="0"/>
            <a:t>захисту</a:t>
          </a:r>
          <a:r>
            <a:rPr lang="ru-RU" sz="1800" b="0" i="0" dirty="0" smtClean="0"/>
            <a:t>, </a:t>
          </a:r>
          <a:r>
            <a:rPr lang="ru-RU" sz="1800" b="0" i="0" dirty="0" err="1" smtClean="0"/>
            <a:t>який</a:t>
          </a:r>
          <a:r>
            <a:rPr lang="ru-RU" sz="1800" b="0" i="0" dirty="0" smtClean="0"/>
            <a:t> прямо </a:t>
          </a:r>
          <a:r>
            <a:rPr lang="ru-RU" sz="1800" b="0" i="0" dirty="0" err="1" smtClean="0"/>
            <a:t>передбачено</a:t>
          </a:r>
          <a:r>
            <a:rPr lang="ru-RU" sz="1800" b="0" i="0" dirty="0" smtClean="0"/>
            <a:t> нормою </a:t>
          </a:r>
          <a:r>
            <a:rPr lang="ru-RU" sz="1800" b="0" i="0" dirty="0" err="1" smtClean="0"/>
            <a:t>матеріального</a:t>
          </a:r>
          <a:r>
            <a:rPr lang="ru-RU" sz="1800" b="0" i="0" dirty="0" smtClean="0"/>
            <a:t> права. На </a:t>
          </a:r>
          <a:r>
            <a:rPr lang="ru-RU" sz="1800" b="0" i="0" dirty="0" err="1" smtClean="0"/>
            <a:t>таку</a:t>
          </a:r>
          <a:r>
            <a:rPr lang="ru-RU" sz="1800" b="0" i="0" dirty="0" smtClean="0"/>
            <a:t> особу (</a:t>
          </a:r>
          <a:r>
            <a:rPr lang="ru-RU" sz="1800" b="0" i="0" dirty="0" err="1" smtClean="0"/>
            <a:t>позивача</a:t>
          </a:r>
          <a:r>
            <a:rPr lang="ru-RU" sz="1800" b="0" i="0" dirty="0" smtClean="0"/>
            <a:t>) не </a:t>
          </a:r>
          <a:r>
            <a:rPr lang="ru-RU" sz="1800" b="0" i="0" dirty="0" err="1" smtClean="0"/>
            <a:t>можна</a:t>
          </a:r>
          <a:r>
            <a:rPr lang="ru-RU" sz="1800" b="0" i="0" dirty="0" smtClean="0"/>
            <a:t> </a:t>
          </a:r>
          <a:r>
            <a:rPr lang="ru-RU" sz="1800" b="0" i="0" dirty="0" err="1" smtClean="0"/>
            <a:t>покладати</a:t>
          </a:r>
          <a:r>
            <a:rPr lang="ru-RU" sz="1800" b="0" i="0" dirty="0" smtClean="0"/>
            <a:t> </a:t>
          </a:r>
          <a:r>
            <a:rPr lang="ru-RU" sz="1800" b="0" i="0" dirty="0" err="1" smtClean="0"/>
            <a:t>обов'язок</a:t>
          </a:r>
          <a:r>
            <a:rPr lang="ru-RU" sz="1800" b="0" i="0" dirty="0" smtClean="0"/>
            <a:t> </a:t>
          </a:r>
          <a:r>
            <a:rPr lang="ru-RU" sz="1800" b="0" i="0" dirty="0" err="1" smtClean="0"/>
            <a:t>об'єднання</a:t>
          </a:r>
          <a:r>
            <a:rPr lang="ru-RU" sz="1800" b="0" i="0" dirty="0" smtClean="0"/>
            <a:t> </a:t>
          </a:r>
          <a:r>
            <a:rPr lang="ru-RU" sz="1800" b="0" i="0" dirty="0" err="1" smtClean="0"/>
            <a:t>вимог</a:t>
          </a:r>
          <a:r>
            <a:rPr lang="ru-RU" sz="1800" b="0" i="0" dirty="0" smtClean="0"/>
            <a:t> про </a:t>
          </a:r>
          <a:r>
            <a:rPr lang="ru-RU" sz="1800" b="0" i="0" dirty="0" err="1" smtClean="0"/>
            <a:t>визнання</a:t>
          </a:r>
          <a:r>
            <a:rPr lang="ru-RU" sz="1800" b="0" i="0" dirty="0" smtClean="0"/>
            <a:t> </a:t>
          </a:r>
          <a:r>
            <a:rPr lang="ru-RU" sz="1800" b="0" i="0" dirty="0" err="1" smtClean="0"/>
            <a:t>протиправним</a:t>
          </a:r>
          <a:r>
            <a:rPr lang="ru-RU" sz="1800" b="0" i="0" dirty="0" smtClean="0"/>
            <a:t> і </a:t>
          </a:r>
          <a:r>
            <a:rPr lang="ru-RU" sz="1800" b="0" i="0" dirty="0" err="1" smtClean="0"/>
            <a:t>скасування</a:t>
          </a:r>
          <a:r>
            <a:rPr lang="ru-RU" sz="1800" b="0" i="0" dirty="0" smtClean="0"/>
            <a:t> </a:t>
          </a:r>
          <a:r>
            <a:rPr lang="ru-RU" sz="1800" b="0" i="0" dirty="0" err="1" smtClean="0"/>
            <a:t>рішення</a:t>
          </a:r>
          <a:r>
            <a:rPr lang="ru-RU" sz="1800" b="0" i="0" dirty="0" smtClean="0"/>
            <a:t> органу </a:t>
          </a:r>
          <a:r>
            <a:rPr lang="ru-RU" sz="1800" b="0" i="0" dirty="0" err="1" smtClean="0"/>
            <a:t>місцевого</a:t>
          </a:r>
          <a:r>
            <a:rPr lang="ru-RU" sz="1800" b="0" i="0" dirty="0" smtClean="0"/>
            <a:t> </a:t>
          </a:r>
          <a:r>
            <a:rPr lang="ru-RU" sz="1800" b="0" i="0" dirty="0" err="1" smtClean="0"/>
            <a:t>самоврядування</a:t>
          </a:r>
          <a:r>
            <a:rPr lang="ru-RU" sz="1800" b="0" i="0" dirty="0" smtClean="0"/>
            <a:t> та </a:t>
          </a:r>
          <a:r>
            <a:rPr lang="ru-RU" sz="1800" b="0" i="0" dirty="0" err="1" smtClean="0"/>
            <a:t>вимог</a:t>
          </a:r>
          <a:r>
            <a:rPr lang="ru-RU" sz="1800" b="0" i="0" dirty="0" smtClean="0"/>
            <a:t> про </a:t>
          </a:r>
          <a:r>
            <a:rPr lang="ru-RU" sz="1800" b="0" i="0" dirty="0" err="1" smtClean="0"/>
            <a:t>скасування</a:t>
          </a:r>
          <a:r>
            <a:rPr lang="ru-RU" sz="1800" b="0" i="0" dirty="0" smtClean="0"/>
            <a:t> </a:t>
          </a:r>
          <a:r>
            <a:rPr lang="ru-RU" sz="1800" b="0" i="0" dirty="0" err="1" smtClean="0"/>
            <a:t>правовстановлюючих</a:t>
          </a:r>
          <a:r>
            <a:rPr lang="ru-RU" sz="1800" b="0" i="0" dirty="0" smtClean="0"/>
            <a:t> </a:t>
          </a:r>
          <a:r>
            <a:rPr lang="ru-RU" sz="1800" b="0" i="0" dirty="0" err="1" smtClean="0"/>
            <a:t>документів</a:t>
          </a:r>
          <a:r>
            <a:rPr lang="ru-RU" sz="1800" b="0" i="0" dirty="0" smtClean="0"/>
            <a:t> на </a:t>
          </a:r>
          <a:r>
            <a:rPr lang="ru-RU" sz="1800" b="0" i="0" dirty="0" err="1" smtClean="0"/>
            <a:t>земельну</a:t>
          </a:r>
          <a:r>
            <a:rPr lang="ru-RU" sz="1800" b="0" i="0" dirty="0" smtClean="0"/>
            <a:t> </a:t>
          </a:r>
          <a:r>
            <a:rPr lang="ru-RU" sz="1800" b="0" i="0" dirty="0" err="1" smtClean="0"/>
            <a:t>ділянку</a:t>
          </a:r>
          <a:r>
            <a:rPr lang="ru-RU" sz="1800" b="0" i="0" dirty="0" smtClean="0"/>
            <a:t>, </a:t>
          </a:r>
          <a:r>
            <a:rPr lang="ru-RU" sz="1800" b="0" i="0" dirty="0" err="1" smtClean="0"/>
            <a:t>укладених</a:t>
          </a:r>
          <a:r>
            <a:rPr lang="ru-RU" sz="1800" b="0" i="0" dirty="0" smtClean="0"/>
            <a:t> (</a:t>
          </a:r>
          <a:r>
            <a:rPr lang="ru-RU" sz="1800" b="0" i="0" dirty="0" err="1" smtClean="0"/>
            <a:t>виданих</a:t>
          </a:r>
          <a:r>
            <a:rPr lang="ru-RU" sz="1800" b="0" i="0" dirty="0" smtClean="0"/>
            <a:t>) на </a:t>
          </a:r>
          <a:r>
            <a:rPr lang="ru-RU" sz="1800" b="0" i="0" dirty="0" err="1" smtClean="0"/>
            <a:t>підставі</a:t>
          </a:r>
          <a:r>
            <a:rPr lang="ru-RU" sz="1800" b="0" i="0" dirty="0" smtClean="0"/>
            <a:t> такого </a:t>
          </a:r>
          <a:r>
            <a:rPr lang="ru-RU" sz="1800" b="0" i="0" dirty="0" err="1" smtClean="0"/>
            <a:t>рішення</a:t>
          </a:r>
          <a:r>
            <a:rPr lang="ru-RU" sz="1800" b="0" i="0" dirty="0" smtClean="0"/>
            <a:t>….</a:t>
          </a:r>
          <a:endParaRPr lang="uk-UA" sz="1800" b="1" i="0" u="sng" dirty="0" smtClean="0"/>
        </a:p>
        <a:p>
          <a:pPr rtl="0">
            <a:spcAft>
              <a:spcPts val="0"/>
            </a:spcAft>
          </a:pPr>
          <a:r>
            <a:rPr lang="en-US" sz="1800" b="1" i="0" u="sng" dirty="0" smtClean="0">
              <a:hlinkClick xmlns:r="http://schemas.openxmlformats.org/officeDocument/2006/relationships" r:id="rId1"/>
            </a:rPr>
            <a:t>http://www.reyestr.court.gov.ua/Review/74506122</a:t>
          </a:r>
          <a:r>
            <a:rPr lang="uk-UA" sz="1800" b="1" i="0" u="sng" dirty="0" smtClean="0"/>
            <a:t> </a:t>
          </a:r>
          <a:endParaRPr lang="uk-UA" sz="1600"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65" custRadScaleInc="30">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ru-RU" sz="2000" b="1" i="0" dirty="0" err="1" smtClean="0"/>
            <a:t>від</a:t>
          </a:r>
          <a:r>
            <a:rPr lang="ru-RU" sz="2000" b="1" i="0" dirty="0" smtClean="0"/>
            <a:t> 11.11.2014</a:t>
          </a:r>
        </a:p>
        <a:p>
          <a:pPr algn="ctr" rtl="0">
            <a:spcAft>
              <a:spcPts val="0"/>
            </a:spcAft>
          </a:pPr>
          <a:r>
            <a:rPr lang="ru-RU" sz="2000" b="1" i="0" dirty="0" smtClean="0"/>
            <a:t> у </a:t>
          </a:r>
          <a:r>
            <a:rPr lang="ru-RU" sz="2000" b="1" i="0" dirty="0" err="1" smtClean="0"/>
            <a:t>справі</a:t>
          </a:r>
          <a:r>
            <a:rPr lang="ru-RU" sz="2000" b="1" i="0" dirty="0" smtClean="0"/>
            <a:t> №21-405а14</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30.05.2018 у справі </a:t>
          </a:r>
        </a:p>
        <a:p>
          <a:pPr algn="ctr" rtl="0">
            <a:spcAft>
              <a:spcPts val="0"/>
            </a:spcAft>
          </a:pPr>
          <a:r>
            <a:rPr lang="uk-UA" sz="2000" b="1" i="0" dirty="0" smtClean="0"/>
            <a:t>№923/466/17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spcAft>
              <a:spcPts val="0"/>
            </a:spcAft>
          </a:pPr>
          <a:r>
            <a:rPr lang="uk-UA" sz="2400" b="0" i="0" dirty="0" smtClean="0"/>
            <a:t>Відповідно до статті 1 Господарського процесуального кодексу України (в редакції, чинній на час розгляду справи) право на звернення до господарського суду з позовом мають юридичні особи, які здійснюють підприємницьку діяльність, пов'язану з отриманням прибутку.</a:t>
          </a:r>
          <a:endParaRPr lang="uk-UA" sz="24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spcAft>
              <a:spcPts val="0"/>
            </a:spcAft>
          </a:pPr>
          <a:r>
            <a:rPr lang="uk-UA" sz="2000" b="0" i="0" dirty="0" smtClean="0"/>
            <a:t> Відповідно до частини першої статті 1 Господарського процесуального кодексу України (у редакції, чинній на час виникнення спірних правовідносин) до господарського суду мають право звертатися підприємства, установи, організації, що є суб'єктами некомерційної господарської діяльності</a:t>
          </a:r>
          <a:r>
            <a:rPr lang="ru-RU" sz="2000" b="0" i="0" dirty="0" smtClean="0"/>
            <a:t>….</a:t>
          </a:r>
          <a:endParaRPr lang="uk-UA" sz="2000" b="1" i="0" u="sng" dirty="0" smtClean="0"/>
        </a:p>
        <a:p>
          <a:pPr rtl="0">
            <a:spcAft>
              <a:spcPts val="0"/>
            </a:spcAft>
          </a:pPr>
          <a:r>
            <a:rPr lang="en-US" sz="1800" b="1" i="0" u="sng" dirty="0" smtClean="0">
              <a:hlinkClick xmlns:r="http://schemas.openxmlformats.org/officeDocument/2006/relationships" r:id="rId1"/>
            </a:rPr>
            <a:t>http://www.reyestr.court.gov.ua/Review/73598967</a:t>
          </a:r>
          <a:r>
            <a:rPr lang="uk-UA" sz="1800" b="1" i="0" u="sng" dirty="0" smtClean="0"/>
            <a:t> </a:t>
          </a:r>
          <a:endParaRPr lang="uk-UA" sz="1600"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65" custRadScaleInc="30">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ru-RU" sz="2000" b="1" i="0" dirty="0" err="1" smtClean="0"/>
            <a:t>від</a:t>
          </a:r>
          <a:r>
            <a:rPr lang="ru-RU" sz="2000" b="1" i="0" dirty="0" smtClean="0"/>
            <a:t> </a:t>
          </a:r>
          <a:r>
            <a:rPr lang="uk-UA" sz="2000" b="1" i="0" dirty="0" smtClean="0"/>
            <a:t>30.03.2016 </a:t>
          </a:r>
        </a:p>
        <a:p>
          <a:pPr algn="ctr" rtl="0">
            <a:spcAft>
              <a:spcPts val="0"/>
            </a:spcAft>
          </a:pPr>
          <a:r>
            <a:rPr lang="uk-UA" sz="2000" b="1" i="0" dirty="0" smtClean="0"/>
            <a:t>у справі №915/175/15</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18.04.2018 у справі </a:t>
          </a:r>
        </a:p>
        <a:p>
          <a:pPr algn="ctr" rtl="0">
            <a:spcAft>
              <a:spcPts val="0"/>
            </a:spcAft>
          </a:pPr>
          <a:r>
            <a:rPr lang="uk-UA" sz="2000" b="1" i="0" dirty="0" smtClean="0"/>
            <a:t>№904/2796/17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spcAft>
              <a:spcPts val="0"/>
            </a:spcAft>
          </a:pPr>
          <a:r>
            <a:rPr lang="ru-RU" sz="2000" b="0" i="0" dirty="0" err="1" smtClean="0"/>
            <a:t>Верховний</a:t>
          </a:r>
          <a:r>
            <a:rPr lang="ru-RU" sz="2000" b="0" i="0" dirty="0" smtClean="0"/>
            <a:t> Суд </a:t>
          </a:r>
          <a:r>
            <a:rPr lang="ru-RU" sz="2000" b="0" i="0" dirty="0" err="1" smtClean="0"/>
            <a:t>України</a:t>
          </a:r>
          <a:r>
            <a:rPr lang="ru-RU" sz="2000" b="0" i="0" dirty="0" smtClean="0"/>
            <a:t> у </a:t>
          </a:r>
          <a:r>
            <a:rPr lang="ru-RU" sz="2000" b="0" i="0" dirty="0" err="1" smtClean="0"/>
            <a:t>постанові</a:t>
          </a:r>
          <a:r>
            <a:rPr lang="ru-RU" sz="2000" b="0" i="0" dirty="0" smtClean="0"/>
            <a:t> пославшись на </a:t>
          </a:r>
          <a:r>
            <a:rPr lang="ru-RU" sz="2000" b="0" i="0" dirty="0" err="1" smtClean="0"/>
            <a:t>частину</a:t>
          </a:r>
          <a:r>
            <a:rPr lang="ru-RU" sz="2000" b="0" i="0" dirty="0" smtClean="0"/>
            <a:t> другу </a:t>
          </a:r>
          <a:r>
            <a:rPr lang="ru-RU" sz="2000" b="0" i="0" dirty="0" err="1" smtClean="0"/>
            <a:t>статі</a:t>
          </a:r>
          <a:r>
            <a:rPr lang="ru-RU" sz="2000" b="0" i="0" dirty="0" smtClean="0"/>
            <a:t> 148 ЦК </a:t>
          </a:r>
          <a:r>
            <a:rPr lang="ru-RU" sz="2000" b="0" i="0" dirty="0" err="1" smtClean="0"/>
            <a:t>України</a:t>
          </a:r>
          <a:r>
            <a:rPr lang="ru-RU" sz="2000" b="0" i="0" dirty="0" smtClean="0"/>
            <a:t> та </a:t>
          </a:r>
          <a:r>
            <a:rPr lang="ru-RU" sz="2000" b="0" i="0" dirty="0" err="1" smtClean="0"/>
            <a:t>статтю</a:t>
          </a:r>
          <a:r>
            <a:rPr lang="ru-RU" sz="2000" b="0" i="0" dirty="0" smtClean="0"/>
            <a:t> 54 Закону </a:t>
          </a:r>
          <a:r>
            <a:rPr lang="ru-RU" sz="2000" b="0" i="0" dirty="0" err="1" smtClean="0"/>
            <a:t>України</a:t>
          </a:r>
          <a:r>
            <a:rPr lang="ru-RU" sz="2000" b="0" i="0" dirty="0" smtClean="0"/>
            <a:t> «Про </a:t>
          </a:r>
          <a:r>
            <a:rPr lang="ru-RU" sz="2000" b="0" i="0" dirty="0" err="1" smtClean="0"/>
            <a:t>господарські</a:t>
          </a:r>
          <a:r>
            <a:rPr lang="ru-RU" sz="2000" b="0" i="0" dirty="0" smtClean="0"/>
            <a:t> </a:t>
          </a:r>
          <a:r>
            <a:rPr lang="ru-RU" sz="2000" b="0" i="0" dirty="0" err="1" smtClean="0"/>
            <a:t>товариства</a:t>
          </a:r>
          <a:r>
            <a:rPr lang="ru-RU" sz="2000" b="0" i="0" dirty="0" smtClean="0"/>
            <a:t>», </a:t>
          </a:r>
          <a:r>
            <a:rPr lang="ru-RU" sz="2000" b="0" i="0" dirty="0" err="1" smtClean="0"/>
            <a:t>дійшов</a:t>
          </a:r>
          <a:r>
            <a:rPr lang="ru-RU" sz="2000" b="0" i="0" dirty="0" smtClean="0"/>
            <a:t> </a:t>
          </a:r>
          <a:r>
            <a:rPr lang="ru-RU" sz="2000" b="0" i="0" dirty="0" err="1" smtClean="0"/>
            <a:t>висновку</a:t>
          </a:r>
          <a:r>
            <a:rPr lang="ru-RU" sz="2000" b="0" i="0" dirty="0" smtClean="0"/>
            <a:t>, </a:t>
          </a:r>
          <a:r>
            <a:rPr lang="ru-RU" sz="2000" b="0" i="0" dirty="0" err="1" smtClean="0"/>
            <a:t>що</a:t>
          </a:r>
          <a:r>
            <a:rPr lang="ru-RU" sz="2000" b="0" i="0" dirty="0" smtClean="0"/>
            <a:t> </a:t>
          </a:r>
          <a:r>
            <a:rPr lang="ru-RU" sz="2000" b="0" i="0" dirty="0" err="1" smtClean="0"/>
            <a:t>вартість</a:t>
          </a:r>
          <a:r>
            <a:rPr lang="ru-RU" sz="2000" b="0" i="0" dirty="0" smtClean="0"/>
            <a:t> </a:t>
          </a:r>
          <a:r>
            <a:rPr lang="ru-RU" sz="2000" b="0" i="0" dirty="0" err="1" smtClean="0"/>
            <a:t>частини</a:t>
          </a:r>
          <a:r>
            <a:rPr lang="ru-RU" sz="2000" b="0" i="0" dirty="0" smtClean="0"/>
            <a:t> майна </a:t>
          </a:r>
          <a:r>
            <a:rPr lang="ru-RU" sz="2000" b="0" i="0" dirty="0" err="1" smtClean="0"/>
            <a:t>товариства</a:t>
          </a:r>
          <a:r>
            <a:rPr lang="ru-RU" sz="2000" b="0" i="0" dirty="0" smtClean="0"/>
            <a:t>, </a:t>
          </a:r>
          <a:r>
            <a:rPr lang="ru-RU" sz="2000" b="0" i="0" dirty="0" err="1" smtClean="0"/>
            <a:t>що</a:t>
          </a:r>
          <a:r>
            <a:rPr lang="ru-RU" sz="2000" b="0" i="0" dirty="0" smtClean="0"/>
            <a:t> </a:t>
          </a:r>
          <a:r>
            <a:rPr lang="ru-RU" sz="2000" b="0" i="0" dirty="0" err="1" smtClean="0"/>
            <a:t>підлягає</a:t>
          </a:r>
          <a:r>
            <a:rPr lang="ru-RU" sz="2000" b="0" i="0" dirty="0" smtClean="0"/>
            <a:t> </a:t>
          </a:r>
          <a:r>
            <a:rPr lang="ru-RU" sz="2000" b="0" i="0" dirty="0" err="1" smtClean="0"/>
            <a:t>виплаті</a:t>
          </a:r>
          <a:r>
            <a:rPr lang="ru-RU" sz="2000" b="0" i="0" dirty="0" smtClean="0"/>
            <a:t>, повинна </a:t>
          </a:r>
          <a:r>
            <a:rPr lang="ru-RU" sz="2000" b="0" i="0" dirty="0" err="1" smtClean="0"/>
            <a:t>відповідати</a:t>
          </a:r>
          <a:r>
            <a:rPr lang="ru-RU" sz="2000" b="0" i="0" dirty="0" smtClean="0"/>
            <a:t> </a:t>
          </a:r>
          <a:r>
            <a:rPr lang="ru-RU" sz="2000" b="0" i="0" dirty="0" err="1" smtClean="0"/>
            <a:t>вартості</a:t>
          </a:r>
          <a:r>
            <a:rPr lang="ru-RU" sz="2000" b="0" i="0" dirty="0" smtClean="0"/>
            <a:t> </a:t>
          </a:r>
          <a:r>
            <a:rPr lang="ru-RU" sz="2000" b="0" i="0" dirty="0" err="1" smtClean="0"/>
            <a:t>чистих</a:t>
          </a:r>
          <a:r>
            <a:rPr lang="ru-RU" sz="2000" b="0" i="0" dirty="0" smtClean="0"/>
            <a:t> </a:t>
          </a:r>
          <a:r>
            <a:rPr lang="ru-RU" sz="2000" b="0" i="0" dirty="0" err="1" smtClean="0"/>
            <a:t>активів</a:t>
          </a:r>
          <a:r>
            <a:rPr lang="ru-RU" sz="2000" b="0" i="0" dirty="0" smtClean="0"/>
            <a:t> </a:t>
          </a:r>
          <a:r>
            <a:rPr lang="ru-RU" sz="2000" b="0" i="0" dirty="0" err="1" smtClean="0"/>
            <a:t>товариства</a:t>
          </a:r>
          <a:r>
            <a:rPr lang="ru-RU" sz="2000" b="0" i="0" dirty="0" smtClean="0"/>
            <a:t>, яка </a:t>
          </a:r>
          <a:r>
            <a:rPr lang="ru-RU" sz="2000" b="0" i="0" dirty="0" err="1" smtClean="0"/>
            <a:t>визначається</a:t>
          </a:r>
          <a:r>
            <a:rPr lang="ru-RU" sz="2000" b="0" i="0" dirty="0" smtClean="0"/>
            <a:t> в порядку, </a:t>
          </a:r>
          <a:r>
            <a:rPr lang="ru-RU" sz="2000" b="0" i="0" dirty="0" err="1" smtClean="0"/>
            <a:t>встановленому</a:t>
          </a:r>
          <a:r>
            <a:rPr lang="ru-RU" sz="2000" b="0" i="0" dirty="0" smtClean="0"/>
            <a:t> </a:t>
          </a:r>
          <a:r>
            <a:rPr lang="ru-RU" sz="2000" b="0" i="0" dirty="0" err="1" smtClean="0"/>
            <a:t>законодавством</a:t>
          </a:r>
          <a:r>
            <a:rPr lang="ru-RU" sz="2000" b="0" i="0" dirty="0" smtClean="0"/>
            <a:t>, </a:t>
          </a:r>
          <a:r>
            <a:rPr lang="ru-RU" sz="2000" b="0" i="0" dirty="0" err="1" smtClean="0"/>
            <a:t>пропорційно</a:t>
          </a:r>
          <a:r>
            <a:rPr lang="ru-RU" sz="2000" b="0" i="0" dirty="0" smtClean="0"/>
            <a:t> </a:t>
          </a:r>
          <a:r>
            <a:rPr lang="ru-RU" sz="2000" b="0" i="0" dirty="0" err="1" smtClean="0"/>
            <a:t>його</a:t>
          </a:r>
          <a:r>
            <a:rPr lang="ru-RU" sz="2000" b="0" i="0" dirty="0" smtClean="0"/>
            <a:t> </a:t>
          </a:r>
          <a:r>
            <a:rPr lang="ru-RU" sz="2000" b="0" i="0" dirty="0" err="1" smtClean="0"/>
            <a:t>частці</a:t>
          </a:r>
          <a:r>
            <a:rPr lang="ru-RU" sz="2000" b="0" i="0" dirty="0" smtClean="0"/>
            <a:t> в статутному </a:t>
          </a:r>
          <a:r>
            <a:rPr lang="ru-RU" sz="2000" b="0" i="0" dirty="0" err="1" smtClean="0"/>
            <a:t>капіталі</a:t>
          </a:r>
          <a:r>
            <a:rPr lang="ru-RU" sz="2000" b="0" i="0" dirty="0" smtClean="0"/>
            <a:t> </a:t>
          </a:r>
          <a:r>
            <a:rPr lang="ru-RU" sz="2000" b="0" i="0" dirty="0" err="1" smtClean="0"/>
            <a:t>товариства</a:t>
          </a:r>
          <a:r>
            <a:rPr lang="ru-RU" sz="2000" b="0" i="0" dirty="0" smtClean="0"/>
            <a:t> на </a:t>
          </a:r>
          <a:r>
            <a:rPr lang="ru-RU" sz="2000" b="0" i="0" dirty="0" err="1" smtClean="0"/>
            <a:t>підставі</a:t>
          </a:r>
          <a:r>
            <a:rPr lang="ru-RU" sz="2000" b="0" i="0" dirty="0" smtClean="0"/>
            <a:t> балансу, </a:t>
          </a:r>
          <a:r>
            <a:rPr lang="ru-RU" sz="2000" b="0" i="0" dirty="0" err="1" smtClean="0"/>
            <a:t>складеного</a:t>
          </a:r>
          <a:r>
            <a:rPr lang="ru-RU" sz="2000" b="0" i="0" dirty="0" smtClean="0"/>
            <a:t> на дату </a:t>
          </a:r>
          <a:r>
            <a:rPr lang="ru-RU" sz="2000" b="0" i="0" dirty="0" err="1" smtClean="0"/>
            <a:t>виходу</a:t>
          </a:r>
          <a:r>
            <a:rPr lang="ru-RU" sz="2000" b="0" i="0" dirty="0" smtClean="0"/>
            <a:t> (</a:t>
          </a:r>
          <a:r>
            <a:rPr lang="ru-RU" sz="2000" b="0" i="0" dirty="0" err="1" smtClean="0"/>
            <a:t>виключення</a:t>
          </a:r>
          <a:r>
            <a:rPr lang="ru-RU" sz="2000" b="0" i="0" dirty="0" smtClean="0"/>
            <a:t>).</a:t>
          </a:r>
          <a:endParaRPr lang="uk-UA" sz="20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spcAft>
              <a:spcPts val="0"/>
            </a:spcAft>
          </a:pPr>
          <a:r>
            <a:rPr lang="uk-UA" sz="2000" b="0" i="0" dirty="0" smtClean="0"/>
            <a:t> </a:t>
          </a:r>
          <a:r>
            <a:rPr lang="ru-RU" sz="2400" b="0" i="0" dirty="0" err="1" smtClean="0"/>
            <a:t>Вартість</a:t>
          </a:r>
          <a:r>
            <a:rPr lang="ru-RU" sz="2400" b="0" i="0" dirty="0" smtClean="0"/>
            <a:t> </a:t>
          </a:r>
          <a:r>
            <a:rPr lang="ru-RU" sz="2400" b="0" i="0" dirty="0" err="1" smtClean="0"/>
            <a:t>частини</a:t>
          </a:r>
          <a:r>
            <a:rPr lang="ru-RU" sz="2400" b="0" i="0" dirty="0" smtClean="0"/>
            <a:t> майна </a:t>
          </a:r>
          <a:r>
            <a:rPr lang="ru-RU" sz="2400" b="0" i="0" dirty="0" err="1" smtClean="0"/>
            <a:t>товариства</a:t>
          </a:r>
          <a:r>
            <a:rPr lang="ru-RU" sz="2400" b="0" i="0" dirty="0" smtClean="0"/>
            <a:t>, </a:t>
          </a:r>
          <a:r>
            <a:rPr lang="ru-RU" sz="2400" b="0" i="0" dirty="0" err="1" smtClean="0"/>
            <a:t>належна</a:t>
          </a:r>
          <a:r>
            <a:rPr lang="ru-RU" sz="2400" b="0" i="0" dirty="0" smtClean="0"/>
            <a:t> до </a:t>
          </a:r>
          <a:r>
            <a:rPr lang="ru-RU" sz="2400" b="0" i="0" dirty="0" err="1" smtClean="0"/>
            <a:t>сплати</a:t>
          </a:r>
          <a:r>
            <a:rPr lang="ru-RU" sz="2400" b="0" i="0" dirty="0" smtClean="0"/>
            <a:t> </a:t>
          </a:r>
          <a:r>
            <a:rPr lang="ru-RU" sz="2400" b="0" i="0" dirty="0" err="1" smtClean="0"/>
            <a:t>учаснику</a:t>
          </a:r>
          <a:r>
            <a:rPr lang="ru-RU" sz="2400" b="0" i="0" dirty="0" smtClean="0"/>
            <a:t>, </a:t>
          </a:r>
          <a:r>
            <a:rPr lang="ru-RU" sz="2400" b="0" i="0" dirty="0" err="1" smtClean="0"/>
            <a:t>який</a:t>
          </a:r>
          <a:r>
            <a:rPr lang="ru-RU" sz="2400" b="0" i="0" dirty="0" smtClean="0"/>
            <a:t> </a:t>
          </a:r>
          <a:r>
            <a:rPr lang="ru-RU" sz="2400" b="0" i="0" dirty="0" err="1" smtClean="0"/>
            <a:t>виходить</a:t>
          </a:r>
          <a:r>
            <a:rPr lang="ru-RU" sz="2400" b="0" i="0" dirty="0" smtClean="0"/>
            <a:t> </a:t>
          </a:r>
          <a:r>
            <a:rPr lang="ru-RU" sz="2400" b="0" i="0" dirty="0" err="1" smtClean="0"/>
            <a:t>із</a:t>
          </a:r>
          <a:r>
            <a:rPr lang="ru-RU" sz="2400" b="0" i="0" dirty="0" smtClean="0"/>
            <a:t> </a:t>
          </a:r>
          <a:r>
            <a:rPr lang="ru-RU" sz="2400" b="0" i="0" dirty="0" err="1" smtClean="0"/>
            <a:t>цього</a:t>
          </a:r>
          <a:r>
            <a:rPr lang="ru-RU" sz="2400" b="0" i="0" dirty="0" smtClean="0"/>
            <a:t> </a:t>
          </a:r>
          <a:r>
            <a:rPr lang="ru-RU" sz="2400" b="0" i="0" dirty="0" err="1" smtClean="0"/>
            <a:t>товариства</a:t>
          </a:r>
          <a:r>
            <a:rPr lang="ru-RU" sz="2400" b="0" i="0" dirty="0" smtClean="0"/>
            <a:t>, </a:t>
          </a:r>
          <a:r>
            <a:rPr lang="ru-RU" sz="2400" b="0" i="0" dirty="0" err="1" smtClean="0"/>
            <a:t>має</a:t>
          </a:r>
          <a:r>
            <a:rPr lang="ru-RU" sz="2400" b="0" i="0" dirty="0" smtClean="0"/>
            <a:t> </a:t>
          </a:r>
          <a:r>
            <a:rPr lang="ru-RU" sz="2400" b="0" i="0" dirty="0" err="1" smtClean="0"/>
            <a:t>визначатися</a:t>
          </a:r>
          <a:r>
            <a:rPr lang="ru-RU" sz="2400" b="0" i="0" dirty="0" smtClean="0"/>
            <a:t> </a:t>
          </a:r>
          <a:r>
            <a:rPr lang="ru-RU" sz="2400" b="0" i="0" dirty="0" err="1" smtClean="0"/>
            <a:t>із</a:t>
          </a:r>
          <a:r>
            <a:rPr lang="ru-RU" sz="2400" b="0" i="0" dirty="0" smtClean="0"/>
            <a:t> </a:t>
          </a:r>
          <a:r>
            <a:rPr lang="ru-RU" sz="2400" b="0" i="0" dirty="0" err="1" smtClean="0"/>
            <a:t>дійсної</a:t>
          </a:r>
          <a:r>
            <a:rPr lang="ru-RU" sz="2400" b="0" i="0" dirty="0" smtClean="0"/>
            <a:t> (</a:t>
          </a:r>
          <a:r>
            <a:rPr lang="ru-RU" sz="2400" b="0" i="0" dirty="0" err="1" smtClean="0"/>
            <a:t>ринкової</a:t>
          </a:r>
          <a:r>
            <a:rPr lang="ru-RU" sz="2400" b="0" i="0" dirty="0" smtClean="0"/>
            <a:t>) </a:t>
          </a:r>
          <a:r>
            <a:rPr lang="ru-RU" sz="2400" b="0" i="0" dirty="0" err="1" smtClean="0"/>
            <a:t>вартості</a:t>
          </a:r>
          <a:r>
            <a:rPr lang="ru-RU" sz="2400" b="0" i="0" dirty="0" smtClean="0"/>
            <a:t> </a:t>
          </a:r>
          <a:r>
            <a:rPr lang="ru-RU" sz="2400" b="0" i="0" dirty="0" err="1" smtClean="0"/>
            <a:t>об'єкта</a:t>
          </a:r>
          <a:r>
            <a:rPr lang="ru-RU" sz="2400" b="0" i="0" dirty="0" smtClean="0"/>
            <a:t> </a:t>
          </a:r>
          <a:r>
            <a:rPr lang="ru-RU" sz="2400" b="0" i="0" dirty="0" err="1" smtClean="0"/>
            <a:t>оцінки</a:t>
          </a:r>
          <a:r>
            <a:rPr lang="ru-RU" sz="2400" b="0" i="0" dirty="0" smtClean="0"/>
            <a:t>, з </a:t>
          </a:r>
          <a:r>
            <a:rPr lang="ru-RU" sz="2400" b="0" i="0" dirty="0" err="1" smtClean="0"/>
            <a:t>урахуванням</a:t>
          </a:r>
          <a:r>
            <a:rPr lang="ru-RU" sz="2400" b="0" i="0" dirty="0" smtClean="0"/>
            <a:t> </a:t>
          </a:r>
          <a:r>
            <a:rPr lang="ru-RU" sz="2400" b="0" i="0" dirty="0" err="1" smtClean="0"/>
            <a:t>всього</a:t>
          </a:r>
          <a:r>
            <a:rPr lang="ru-RU" sz="2400" b="0" i="0" dirty="0" smtClean="0"/>
            <a:t> майна </a:t>
          </a:r>
          <a:r>
            <a:rPr lang="ru-RU" sz="2400" b="0" i="0" dirty="0" err="1" smtClean="0"/>
            <a:t>товариства</a:t>
          </a:r>
          <a:r>
            <a:rPr lang="ru-RU" sz="2400" b="0" i="0" dirty="0" smtClean="0"/>
            <a:t>.….</a:t>
          </a:r>
          <a:endParaRPr lang="uk-UA" sz="2400" b="1" i="0" u="sng" dirty="0" smtClean="0"/>
        </a:p>
        <a:p>
          <a:pPr rtl="0">
            <a:spcAft>
              <a:spcPts val="0"/>
            </a:spcAft>
          </a:pPr>
          <a:r>
            <a:rPr lang="en-US" sz="2400" b="1" i="0" u="sng" dirty="0" smtClean="0">
              <a:hlinkClick xmlns:r="http://schemas.openxmlformats.org/officeDocument/2006/relationships" r:id="rId1"/>
            </a:rPr>
            <a:t>http://www.reyestr.court.gov.ua/Review/73896751</a:t>
          </a:r>
          <a:r>
            <a:rPr lang="uk-UA" sz="2400" b="1" i="0" u="sng" dirty="0" smtClean="0"/>
            <a:t> </a:t>
          </a:r>
          <a:endParaRPr lang="uk-UA" sz="2400"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65" custRadScaleInc="30">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ru-RU" sz="2000" b="1" i="0" dirty="0" err="1" smtClean="0"/>
            <a:t>від</a:t>
          </a:r>
          <a:r>
            <a:rPr lang="ru-RU" sz="2000" b="1" i="0" dirty="0" smtClean="0"/>
            <a:t> 18</a:t>
          </a:r>
          <a:r>
            <a:rPr lang="uk-UA" sz="2000" b="1" i="0" dirty="0" smtClean="0"/>
            <a:t>.11.2014 </a:t>
          </a:r>
        </a:p>
        <a:p>
          <a:pPr algn="ctr" rtl="0">
            <a:spcAft>
              <a:spcPts val="0"/>
            </a:spcAft>
          </a:pPr>
          <a:r>
            <a:rPr lang="uk-UA" sz="2000" b="1" i="0" dirty="0" smtClean="0"/>
            <a:t>у справі №910/10168/13</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dgm:spPr/>
      <dgm:t>
        <a:bodyPr/>
        <a:lstStyle/>
        <a:p>
          <a:pPr rtl="0">
            <a:spcAft>
              <a:spcPts val="0"/>
            </a:spcAft>
          </a:pPr>
          <a:r>
            <a:rPr lang="ru-RU" b="0" i="0" dirty="0" err="1" smtClean="0"/>
            <a:t>іпотекодержатель</a:t>
          </a:r>
          <a:r>
            <a:rPr lang="ru-RU" b="0" i="0" dirty="0" smtClean="0"/>
            <a:t> (</a:t>
          </a:r>
          <a:r>
            <a:rPr lang="ru-RU" b="0" i="0" dirty="0" err="1" smtClean="0"/>
            <a:t>заставодержатель</a:t>
          </a:r>
          <a:r>
            <a:rPr lang="ru-RU" b="0" i="0" dirty="0" smtClean="0"/>
            <a:t>)</a:t>
          </a:r>
        </a:p>
        <a:p>
          <a:pPr rtl="0">
            <a:spcAft>
              <a:spcPts val="0"/>
            </a:spcAft>
          </a:pPr>
          <a:r>
            <a:rPr lang="ru-RU" b="0" i="0" dirty="0" smtClean="0"/>
            <a:t> </a:t>
          </a:r>
          <a:r>
            <a:rPr lang="ru-RU" b="0" i="0" dirty="0" err="1" smtClean="0"/>
            <a:t>має</a:t>
          </a:r>
          <a:r>
            <a:rPr lang="ru-RU" b="0" i="0" dirty="0" smtClean="0"/>
            <a:t> право </a:t>
          </a:r>
          <a:r>
            <a:rPr lang="ru-RU" b="0" i="0" dirty="0" err="1" smtClean="0"/>
            <a:t>задовольнити</a:t>
          </a:r>
          <a:r>
            <a:rPr lang="ru-RU" b="0" i="0" dirty="0" smtClean="0"/>
            <a:t> </a:t>
          </a:r>
          <a:r>
            <a:rPr lang="ru-RU" b="0" i="0" dirty="0" err="1" smtClean="0"/>
            <a:t>всі</a:t>
          </a:r>
          <a:r>
            <a:rPr lang="ru-RU" b="0" i="0" dirty="0" smtClean="0"/>
            <a:t> </a:t>
          </a:r>
          <a:r>
            <a:rPr lang="ru-RU" b="0" i="0" dirty="0" err="1" smtClean="0"/>
            <a:t>свої</a:t>
          </a:r>
          <a:r>
            <a:rPr lang="ru-RU" b="0" i="0" dirty="0" smtClean="0"/>
            <a:t> </a:t>
          </a:r>
          <a:r>
            <a:rPr lang="ru-RU" b="0" i="0" dirty="0" err="1" smtClean="0"/>
            <a:t>забезпечені</a:t>
          </a:r>
          <a:r>
            <a:rPr lang="ru-RU" b="0" i="0" dirty="0" smtClean="0"/>
            <a:t> заставою </a:t>
          </a:r>
          <a:r>
            <a:rPr lang="ru-RU" b="0" i="0" dirty="0" err="1" smtClean="0"/>
            <a:t>чи</a:t>
          </a:r>
          <a:r>
            <a:rPr lang="ru-RU" b="0" i="0" dirty="0" smtClean="0"/>
            <a:t> </a:t>
          </a:r>
          <a:r>
            <a:rPr lang="ru-RU" b="0" i="0" dirty="0" err="1" smtClean="0"/>
            <a:t>іпотекою</a:t>
          </a:r>
          <a:r>
            <a:rPr lang="ru-RU" b="0" i="0" dirty="0" smtClean="0"/>
            <a:t> </a:t>
          </a:r>
          <a:r>
            <a:rPr lang="ru-RU" b="0" i="0" dirty="0" err="1" smtClean="0"/>
            <a:t>вимоги</a:t>
          </a:r>
          <a:r>
            <a:rPr lang="ru-RU" b="0" i="0" dirty="0" smtClean="0"/>
            <a:t> до </a:t>
          </a:r>
          <a:r>
            <a:rPr lang="ru-RU" b="0" i="0" dirty="0" err="1" smtClean="0"/>
            <a:t>боржника</a:t>
          </a:r>
          <a:r>
            <a:rPr lang="ru-RU" b="0" i="0" dirty="0" smtClean="0"/>
            <a:t> за </a:t>
          </a:r>
          <a:r>
            <a:rPr lang="ru-RU" b="0" i="0" dirty="0" err="1" smtClean="0"/>
            <a:t>рахунок</a:t>
          </a:r>
          <a:r>
            <a:rPr lang="ru-RU" b="0" i="0" dirty="0" smtClean="0"/>
            <a:t> </a:t>
          </a:r>
          <a:r>
            <a:rPr lang="ru-RU" b="0" i="0" dirty="0" err="1" smtClean="0"/>
            <a:t>майнового</a:t>
          </a:r>
          <a:r>
            <a:rPr lang="ru-RU" b="0" i="0" dirty="0" smtClean="0"/>
            <a:t> поручителя у </a:t>
          </a:r>
          <a:r>
            <a:rPr lang="ru-RU" b="0" i="0" dirty="0" err="1" smtClean="0"/>
            <a:t>розмірі</a:t>
          </a:r>
          <a:r>
            <a:rPr lang="ru-RU" b="0" i="0" dirty="0" smtClean="0"/>
            <a:t> </a:t>
          </a:r>
          <a:r>
            <a:rPr lang="ru-RU" b="0" i="0" dirty="0" err="1" smtClean="0"/>
            <a:t>вартості</a:t>
          </a:r>
          <a:r>
            <a:rPr lang="ru-RU" b="0" i="0" dirty="0" smtClean="0"/>
            <a:t> </a:t>
          </a:r>
          <a:r>
            <a:rPr lang="ru-RU" b="0" i="0" dirty="0" err="1" smtClean="0"/>
            <a:t>фактичної</a:t>
          </a:r>
          <a:r>
            <a:rPr lang="ru-RU" b="0" i="0" dirty="0" smtClean="0"/>
            <a:t> </a:t>
          </a:r>
          <a:r>
            <a:rPr lang="ru-RU" b="0" i="0" dirty="0" err="1" smtClean="0"/>
            <a:t>реалізації</a:t>
          </a:r>
          <a:r>
            <a:rPr lang="ru-RU" b="0" i="0" dirty="0" smtClean="0"/>
            <a:t> предмета </a:t>
          </a:r>
          <a:r>
            <a:rPr lang="ru-RU" b="0" i="0" dirty="0" err="1" smtClean="0"/>
            <a:t>майнової</a:t>
          </a:r>
          <a:r>
            <a:rPr lang="ru-RU" b="0" i="0" dirty="0" smtClean="0"/>
            <a:t> поруки, </a:t>
          </a:r>
          <a:r>
            <a:rPr lang="ru-RU" b="0" i="0" dirty="0" err="1" smtClean="0"/>
            <a:t>що</a:t>
          </a:r>
          <a:r>
            <a:rPr lang="ru-RU" b="0" i="0" dirty="0" smtClean="0"/>
            <a:t> </a:t>
          </a:r>
          <a:r>
            <a:rPr lang="ru-RU" b="0" i="0" dirty="0" err="1" smtClean="0"/>
            <a:t>здійснюється</a:t>
          </a:r>
          <a:r>
            <a:rPr lang="ru-RU" b="0" i="0" dirty="0" smtClean="0"/>
            <a:t> в порядку, </a:t>
          </a:r>
          <a:r>
            <a:rPr lang="ru-RU" b="0" i="0" dirty="0" err="1" smtClean="0"/>
            <a:t>передбаченому</a:t>
          </a:r>
          <a:r>
            <a:rPr lang="ru-RU" b="0" i="0" dirty="0" smtClean="0"/>
            <a:t> </a:t>
          </a:r>
          <a:r>
            <a:rPr lang="ru-RU" b="0" i="0" dirty="0" err="1" smtClean="0"/>
            <a:t>законодавством</a:t>
          </a:r>
          <a:r>
            <a:rPr lang="ru-RU" b="0" i="0" dirty="0" smtClean="0"/>
            <a:t>.</a:t>
          </a:r>
          <a:endParaRPr lang="uk-UA" b="0" i="0" dirty="0" smtClean="0"/>
        </a:p>
        <a:p>
          <a:pPr>
            <a:spcAft>
              <a:spcPct val="35000"/>
            </a:spcAft>
          </a:pPr>
          <a:r>
            <a:rPr lang="ru-RU" b="0" i="0" dirty="0" err="1" smtClean="0"/>
            <a:t>Отже</a:t>
          </a:r>
          <a:r>
            <a:rPr lang="ru-RU" b="0" i="0" dirty="0" smtClean="0"/>
            <a:t>, </a:t>
          </a:r>
          <a:r>
            <a:rPr lang="ru-RU" b="0" i="0" u="sng" dirty="0" err="1" smtClean="0"/>
            <a:t>виражений</a:t>
          </a:r>
          <a:r>
            <a:rPr lang="ru-RU" b="0" i="0" u="sng" dirty="0" smtClean="0"/>
            <a:t> у </a:t>
          </a:r>
          <a:r>
            <a:rPr lang="ru-RU" b="0" i="0" u="sng" dirty="0" err="1" smtClean="0"/>
            <a:t>грошовій</a:t>
          </a:r>
          <a:r>
            <a:rPr lang="ru-RU" b="0" i="0" u="sng" dirty="0" smtClean="0"/>
            <a:t> </a:t>
          </a:r>
          <a:r>
            <a:rPr lang="ru-RU" b="0" i="0" u="sng" dirty="0" err="1" smtClean="0"/>
            <a:t>формі</a:t>
          </a:r>
          <a:r>
            <a:rPr lang="ru-RU" b="0" i="0" u="sng" dirty="0" smtClean="0"/>
            <a:t> </a:t>
          </a:r>
          <a:r>
            <a:rPr lang="ru-RU" b="0" i="0" u="sng" dirty="0" err="1" smtClean="0"/>
            <a:t>розмір</a:t>
          </a:r>
          <a:r>
            <a:rPr lang="ru-RU" b="0" i="0" u="sng" dirty="0" smtClean="0"/>
            <a:t> </a:t>
          </a:r>
          <a:r>
            <a:rPr lang="ru-RU" b="0" i="0" u="sng" dirty="0" err="1" smtClean="0"/>
            <a:t>зобов'язання</a:t>
          </a:r>
          <a:r>
            <a:rPr lang="ru-RU" b="0" i="0" u="sng" dirty="0" smtClean="0"/>
            <a:t> </a:t>
          </a:r>
          <a:r>
            <a:rPr lang="ru-RU" b="0" i="0" u="sng" dirty="0" err="1" smtClean="0"/>
            <a:t>майнового</a:t>
          </a:r>
          <a:r>
            <a:rPr lang="ru-RU" b="0" i="0" u="sng" dirty="0" smtClean="0"/>
            <a:t> поручителя </a:t>
          </a:r>
          <a:r>
            <a:rPr lang="ru-RU" b="0" i="0" u="sng" dirty="0" err="1" smtClean="0"/>
            <a:t>визначається</a:t>
          </a:r>
          <a:r>
            <a:rPr lang="ru-RU" b="0" i="0" u="sng" dirty="0" smtClean="0"/>
            <a:t> </a:t>
          </a:r>
          <a:r>
            <a:rPr lang="ru-RU" b="0" i="0" u="sng" dirty="0" err="1" smtClean="0"/>
            <a:t>виходячи</a:t>
          </a:r>
          <a:r>
            <a:rPr lang="ru-RU" b="0" i="0" u="sng" dirty="0" smtClean="0"/>
            <a:t> </a:t>
          </a:r>
          <a:r>
            <a:rPr lang="ru-RU" b="0" i="0" u="sng" dirty="0" err="1" smtClean="0"/>
            <a:t>із</a:t>
          </a:r>
          <a:r>
            <a:rPr lang="ru-RU" b="0" i="0" u="sng" dirty="0" smtClean="0"/>
            <a:t> </a:t>
          </a:r>
          <a:r>
            <a:rPr lang="ru-RU" b="0" i="0" u="sng" dirty="0" err="1" smtClean="0"/>
            <a:t>дійсних</a:t>
          </a:r>
          <a:r>
            <a:rPr lang="ru-RU" b="0" i="0" u="sng" dirty="0" smtClean="0"/>
            <a:t> на </a:t>
          </a:r>
          <a:r>
            <a:rPr lang="ru-RU" b="0" i="0" u="sng" dirty="0" err="1" smtClean="0"/>
            <a:t>відповідний</a:t>
          </a:r>
          <a:r>
            <a:rPr lang="ru-RU" b="0" i="0" u="sng" dirty="0" smtClean="0"/>
            <a:t> момент </a:t>
          </a:r>
          <a:r>
            <a:rPr lang="ru-RU" b="0" i="0" u="sng" dirty="0" err="1" smtClean="0"/>
            <a:t>зобов'язань</a:t>
          </a:r>
          <a:r>
            <a:rPr lang="ru-RU" b="0" i="0" u="sng" dirty="0" smtClean="0"/>
            <a:t> </a:t>
          </a:r>
          <a:r>
            <a:rPr lang="ru-RU" b="0" i="0" u="sng" dirty="0" err="1" smtClean="0"/>
            <a:t>боржника</a:t>
          </a:r>
          <a:r>
            <a:rPr lang="ru-RU" b="0" i="0" dirty="0" smtClean="0"/>
            <a:t>,..</a:t>
          </a:r>
          <a:r>
            <a:rPr lang="en-US" b="0" i="0" dirty="0" smtClean="0"/>
            <a:t> </a:t>
          </a:r>
          <a:r>
            <a:rPr lang="en-US" b="0" i="0" dirty="0" smtClean="0">
              <a:hlinkClick xmlns:r="http://schemas.openxmlformats.org/officeDocument/2006/relationships" r:id="rId1"/>
            </a:rPr>
            <a:t>http://www.reyestr.court.gov.ua/Review/74218793</a:t>
          </a:r>
          <a:r>
            <a:rPr lang="uk-UA" b="0" i="0" dirty="0" smtClean="0"/>
            <a:t> </a:t>
          </a:r>
          <a:endParaRPr lang="uk-UA"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24.04 .2018 у справі </a:t>
          </a:r>
        </a:p>
        <a:p>
          <a:pPr algn="ctr" rtl="0">
            <a:spcAft>
              <a:spcPts val="0"/>
            </a:spcAft>
          </a:pPr>
          <a:r>
            <a:rPr lang="uk-UA" sz="2000" b="1" i="0" dirty="0" smtClean="0"/>
            <a:t>№925/1165/14</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spcAft>
              <a:spcPts val="0"/>
            </a:spcAft>
          </a:pPr>
          <a:r>
            <a:rPr lang="ru-RU" sz="1800" b="0" i="0" dirty="0" err="1" smtClean="0"/>
            <a:t>Визначена</a:t>
          </a:r>
          <a:r>
            <a:rPr lang="ru-RU" sz="1800" b="0" i="0" dirty="0" smtClean="0"/>
            <a:t> </a:t>
          </a:r>
          <a:r>
            <a:rPr lang="ru-RU" sz="1800" b="0" i="0" dirty="0" err="1" smtClean="0"/>
            <a:t>п.п</a:t>
          </a:r>
          <a:r>
            <a:rPr lang="ru-RU" sz="1800" b="0" i="0" dirty="0" smtClean="0"/>
            <a:t>. 37.1.4 пункту 37.1 </a:t>
          </a:r>
          <a:r>
            <a:rPr lang="ru-RU" sz="1800" b="0" i="0" dirty="0" err="1" smtClean="0"/>
            <a:t>статті</a:t>
          </a:r>
          <a:r>
            <a:rPr lang="ru-RU" sz="1800" b="0" i="0" dirty="0" smtClean="0"/>
            <a:t> 37 Закону </a:t>
          </a:r>
          <a:r>
            <a:rPr lang="ru-RU" sz="1800" b="0" i="0" dirty="0" err="1" smtClean="0"/>
            <a:t>України</a:t>
          </a:r>
          <a:r>
            <a:rPr lang="ru-RU" sz="1800" b="0" i="0" dirty="0" smtClean="0"/>
            <a:t> «Про </a:t>
          </a:r>
          <a:r>
            <a:rPr lang="ru-RU" sz="1800" b="0" i="0" dirty="0" err="1" smtClean="0"/>
            <a:t>обов'язкове</a:t>
          </a:r>
          <a:r>
            <a:rPr lang="ru-RU" sz="1800" b="0" i="0" dirty="0" smtClean="0"/>
            <a:t> </a:t>
          </a:r>
          <a:r>
            <a:rPr lang="ru-RU" sz="1800" b="0" i="0" dirty="0" err="1" smtClean="0"/>
            <a:t>страхування</a:t>
          </a:r>
          <a:r>
            <a:rPr lang="ru-RU" sz="1800" b="0" i="0" dirty="0" smtClean="0"/>
            <a:t> </a:t>
          </a:r>
          <a:r>
            <a:rPr lang="ru-RU" sz="1800" b="0" i="0" dirty="0" err="1" smtClean="0"/>
            <a:t>цивільно-правової</a:t>
          </a:r>
          <a:r>
            <a:rPr lang="ru-RU" sz="1800" b="0" i="0" dirty="0" smtClean="0"/>
            <a:t> </a:t>
          </a:r>
          <a:r>
            <a:rPr lang="ru-RU" sz="1800" b="0" i="0" dirty="0" err="1" smtClean="0"/>
            <a:t>відповідальності</a:t>
          </a:r>
          <a:r>
            <a:rPr lang="ru-RU" sz="1800" b="0" i="0" dirty="0" smtClean="0"/>
            <a:t> </a:t>
          </a:r>
          <a:r>
            <a:rPr lang="ru-RU" sz="1800" b="0" i="0" dirty="0" err="1" smtClean="0"/>
            <a:t>власників</a:t>
          </a:r>
          <a:r>
            <a:rPr lang="ru-RU" sz="1800" b="0" i="0" dirty="0" smtClean="0"/>
            <a:t> </a:t>
          </a:r>
          <a:r>
            <a:rPr lang="ru-RU" sz="1800" b="0" i="0" dirty="0" err="1" smtClean="0"/>
            <a:t>наземних</a:t>
          </a:r>
          <a:r>
            <a:rPr lang="ru-RU" sz="1800" b="0" i="0" dirty="0" smtClean="0"/>
            <a:t> </a:t>
          </a:r>
          <a:r>
            <a:rPr lang="ru-RU" sz="1800" b="0" i="0" dirty="0" err="1" smtClean="0"/>
            <a:t>транспортних</a:t>
          </a:r>
          <a:r>
            <a:rPr lang="ru-RU" sz="1800" b="0" i="0" dirty="0" smtClean="0"/>
            <a:t> </a:t>
          </a:r>
          <a:r>
            <a:rPr lang="ru-RU" sz="1800" b="0" i="0" dirty="0" err="1" smtClean="0"/>
            <a:t>засобів</a:t>
          </a:r>
          <a:r>
            <a:rPr lang="ru-RU" sz="1800" b="0" i="0" dirty="0" smtClean="0"/>
            <a:t>»  </a:t>
          </a:r>
          <a:r>
            <a:rPr lang="ru-RU" sz="1800" b="0" i="0" dirty="0" err="1" smtClean="0"/>
            <a:t>можливість</a:t>
          </a:r>
          <a:r>
            <a:rPr lang="ru-RU" sz="1800" b="0" i="0" dirty="0" smtClean="0"/>
            <a:t> </a:t>
          </a:r>
          <a:r>
            <a:rPr lang="ru-RU" sz="1800" b="0" i="0" dirty="0" err="1" smtClean="0"/>
            <a:t>відмови</a:t>
          </a:r>
          <a:r>
            <a:rPr lang="ru-RU" sz="1800" b="0" i="0" dirty="0" smtClean="0"/>
            <a:t> страховика у </a:t>
          </a:r>
          <a:r>
            <a:rPr lang="ru-RU" sz="1800" b="0" i="0" dirty="0" err="1" smtClean="0"/>
            <a:t>виплаті</a:t>
          </a:r>
          <a:r>
            <a:rPr lang="ru-RU" sz="1800" b="0" i="0" dirty="0" smtClean="0"/>
            <a:t> </a:t>
          </a:r>
          <a:r>
            <a:rPr lang="ru-RU" sz="1800" b="0" i="0" dirty="0" err="1" smtClean="0"/>
            <a:t>страхованого</a:t>
          </a:r>
          <a:r>
            <a:rPr lang="ru-RU" sz="1800" b="0" i="0" dirty="0" smtClean="0"/>
            <a:t> </a:t>
          </a:r>
          <a:r>
            <a:rPr lang="ru-RU" sz="1800" b="0" i="0" dirty="0" err="1" smtClean="0"/>
            <a:t>відшкодування</a:t>
          </a:r>
          <a:r>
            <a:rPr lang="ru-RU" sz="1800" b="0" i="0" dirty="0" smtClean="0"/>
            <a:t> </a:t>
          </a:r>
          <a:r>
            <a:rPr lang="ru-RU" sz="1800" b="0" i="0" dirty="0" err="1" smtClean="0"/>
            <a:t>страхувальнику</a:t>
          </a:r>
          <a:r>
            <a:rPr lang="ru-RU" sz="1800" b="0" i="0" dirty="0" smtClean="0"/>
            <a:t> в </a:t>
          </a:r>
          <a:r>
            <a:rPr lang="ru-RU" sz="1800" b="0" i="0" dirty="0" err="1" smtClean="0"/>
            <a:t>разі</a:t>
          </a:r>
          <a:r>
            <a:rPr lang="ru-RU" sz="1800" b="0" i="0" dirty="0" smtClean="0"/>
            <a:t> </a:t>
          </a:r>
          <a:r>
            <a:rPr lang="ru-RU" sz="1800" b="0" i="0" dirty="0" err="1" smtClean="0"/>
            <a:t>неподання</a:t>
          </a:r>
          <a:r>
            <a:rPr lang="ru-RU" sz="1800" b="0" i="0" dirty="0" smtClean="0"/>
            <a:t> заяви про </a:t>
          </a:r>
          <a:r>
            <a:rPr lang="ru-RU" sz="1800" b="0" i="0" dirty="0" err="1" smtClean="0"/>
            <a:t>страхове</a:t>
          </a:r>
          <a:r>
            <a:rPr lang="ru-RU" sz="1800" b="0" i="0" dirty="0" smtClean="0"/>
            <a:t> </a:t>
          </a:r>
          <a:r>
            <a:rPr lang="ru-RU" sz="1800" b="0" i="0" dirty="0" err="1" smtClean="0"/>
            <a:t>відшкодування</a:t>
          </a:r>
          <a:r>
            <a:rPr lang="ru-RU" sz="1800" b="0" i="0" dirty="0" smtClean="0"/>
            <a:t> </a:t>
          </a:r>
          <a:r>
            <a:rPr lang="ru-RU" sz="1800" b="0" i="0" dirty="0" err="1" smtClean="0"/>
            <a:t>впродовж</a:t>
          </a:r>
          <a:r>
            <a:rPr lang="ru-RU" sz="1800" b="0" i="0" dirty="0" smtClean="0"/>
            <a:t> </a:t>
          </a:r>
          <a:r>
            <a:rPr lang="ru-RU" sz="1800" b="0" i="0" dirty="0" err="1" smtClean="0"/>
            <a:t>установлених</a:t>
          </a:r>
          <a:r>
            <a:rPr lang="ru-RU" sz="1800" b="0" i="0" dirty="0" smtClean="0"/>
            <a:t> </a:t>
          </a:r>
          <a:r>
            <a:rPr lang="ru-RU" sz="1800" b="0" i="0" dirty="0" err="1" smtClean="0"/>
            <a:t>строків</a:t>
          </a:r>
          <a:r>
            <a:rPr lang="ru-RU" sz="1800" b="0" i="0" dirty="0" smtClean="0"/>
            <a:t>, не </a:t>
          </a:r>
          <a:r>
            <a:rPr lang="ru-RU" sz="1800" b="0" i="0" dirty="0" err="1" smtClean="0"/>
            <a:t>стосується</a:t>
          </a:r>
          <a:r>
            <a:rPr lang="ru-RU" sz="1800" b="0" i="0" dirty="0" smtClean="0"/>
            <a:t> страховика, </a:t>
          </a:r>
          <a:r>
            <a:rPr lang="ru-RU" sz="1800" b="0" i="0" dirty="0" err="1" smtClean="0"/>
            <a:t>який</a:t>
          </a:r>
          <a:r>
            <a:rPr lang="ru-RU" sz="1800" b="0" i="0" dirty="0" smtClean="0"/>
            <a:t> </a:t>
          </a:r>
          <a:r>
            <a:rPr lang="ru-RU" sz="1800" b="0" i="0" dirty="0" err="1" smtClean="0"/>
            <a:t>виплатив</a:t>
          </a:r>
          <a:r>
            <a:rPr lang="ru-RU" sz="1800" b="0" i="0" dirty="0" smtClean="0"/>
            <a:t> </a:t>
          </a:r>
          <a:r>
            <a:rPr lang="ru-RU" sz="1800" b="0" i="0" dirty="0" err="1" smtClean="0"/>
            <a:t>страхове</a:t>
          </a:r>
          <a:r>
            <a:rPr lang="ru-RU" sz="1800" b="0" i="0" dirty="0" smtClean="0"/>
            <a:t> </a:t>
          </a:r>
          <a:r>
            <a:rPr lang="ru-RU" sz="1800" b="0" i="0" dirty="0" err="1" smtClean="0"/>
            <a:t>відшкодування</a:t>
          </a:r>
          <a:r>
            <a:rPr lang="ru-RU" sz="1800" b="0" i="0" dirty="0" smtClean="0"/>
            <a:t> </a:t>
          </a:r>
          <a:r>
            <a:rPr lang="ru-RU" sz="1800" b="0" i="0" dirty="0" err="1" smtClean="0"/>
            <a:t>згідно</a:t>
          </a:r>
          <a:r>
            <a:rPr lang="ru-RU" sz="1800" b="0" i="0" dirty="0" smtClean="0"/>
            <a:t> з договором </a:t>
          </a:r>
          <a:r>
            <a:rPr lang="ru-RU" sz="1800" b="0" i="0" dirty="0" err="1" smtClean="0"/>
            <a:t>майнового</a:t>
          </a:r>
          <a:r>
            <a:rPr lang="ru-RU" sz="1800" b="0" i="0" dirty="0" smtClean="0"/>
            <a:t> </a:t>
          </a:r>
          <a:r>
            <a:rPr lang="ru-RU" sz="1800" b="0" i="0" dirty="0" err="1" smtClean="0"/>
            <a:t>страхування</a:t>
          </a:r>
          <a:r>
            <a:rPr lang="ru-RU" sz="1800" b="0" i="0" dirty="0" smtClean="0"/>
            <a:t>, до особи, </a:t>
          </a:r>
          <a:r>
            <a:rPr lang="ru-RU" sz="1800" b="0" i="0" dirty="0" err="1" smtClean="0"/>
            <a:t>відповідальної</a:t>
          </a:r>
          <a:r>
            <a:rPr lang="ru-RU" sz="1800" b="0" i="0" dirty="0" smtClean="0"/>
            <a:t> за </a:t>
          </a:r>
          <a:r>
            <a:rPr lang="ru-RU" sz="1800" b="0" i="0" dirty="0" err="1" smtClean="0"/>
            <a:t>завдані</a:t>
          </a:r>
          <a:r>
            <a:rPr lang="ru-RU" sz="1800" b="0" i="0" dirty="0" smtClean="0"/>
            <a:t> </a:t>
          </a:r>
          <a:r>
            <a:rPr lang="ru-RU" sz="1800" b="0" i="0" dirty="0" err="1" smtClean="0"/>
            <a:t>збитки</a:t>
          </a:r>
          <a:r>
            <a:rPr lang="ru-RU" sz="1800" b="0" i="0" dirty="0" smtClean="0"/>
            <a:t>, про </a:t>
          </a:r>
          <a:r>
            <a:rPr lang="ru-RU" sz="1800" b="0" i="0" dirty="0" err="1" smtClean="0"/>
            <a:t>відшкодування</a:t>
          </a:r>
          <a:r>
            <a:rPr lang="ru-RU" sz="1800" b="0" i="0" dirty="0" smtClean="0"/>
            <a:t> </a:t>
          </a:r>
          <a:r>
            <a:rPr lang="ru-RU" sz="1800" b="0" i="0" dirty="0" err="1" smtClean="0"/>
            <a:t>виплачених</a:t>
          </a:r>
          <a:r>
            <a:rPr lang="ru-RU" sz="1800" b="0" i="0" dirty="0" smtClean="0"/>
            <a:t> ним </a:t>
          </a:r>
          <a:r>
            <a:rPr lang="ru-RU" sz="1800" b="0" i="0" dirty="0" err="1" smtClean="0"/>
            <a:t>фактичних</a:t>
          </a:r>
          <a:r>
            <a:rPr lang="ru-RU" sz="1800" b="0" i="0" dirty="0" smtClean="0"/>
            <a:t> </a:t>
          </a:r>
          <a:r>
            <a:rPr lang="ru-RU" sz="1800" b="0" i="0" dirty="0" err="1" smtClean="0"/>
            <a:t>сум</a:t>
          </a:r>
          <a:r>
            <a:rPr lang="ru-RU" sz="1800" b="0" i="0" dirty="0" smtClean="0"/>
            <a:t> у межах, </a:t>
          </a:r>
          <a:r>
            <a:rPr lang="ru-RU" sz="1800" b="0" i="0" dirty="0" err="1" smtClean="0"/>
            <a:t>визначених</a:t>
          </a:r>
          <a:r>
            <a:rPr lang="ru-RU" sz="1800" b="0" i="0" dirty="0" smtClean="0"/>
            <a:t> договором.</a:t>
          </a:r>
          <a:endParaRPr lang="uk-UA" sz="18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spcAft>
              <a:spcPts val="0"/>
            </a:spcAft>
          </a:pPr>
          <a:r>
            <a:rPr lang="ru-RU" sz="1600" b="0" i="0" dirty="0" smtClean="0"/>
            <a:t>право страховика за договором (</a:t>
          </a:r>
          <a:r>
            <a:rPr lang="ru-RU" sz="1600" b="0" i="0" dirty="0" err="1" smtClean="0"/>
            <a:t>полісом</a:t>
          </a:r>
          <a:r>
            <a:rPr lang="ru-RU" sz="1600" b="0" i="0" dirty="0" smtClean="0"/>
            <a:t>) </a:t>
          </a:r>
          <a:r>
            <a:rPr lang="ru-RU" sz="1600" b="0" i="0" dirty="0" err="1" smtClean="0"/>
            <a:t>відмовити</a:t>
          </a:r>
          <a:r>
            <a:rPr lang="ru-RU" sz="1600" b="0" i="0" dirty="0" smtClean="0"/>
            <a:t> у </a:t>
          </a:r>
          <a:r>
            <a:rPr lang="ru-RU" sz="1600" b="0" i="0" dirty="0" err="1" smtClean="0"/>
            <a:t>здійсненні</a:t>
          </a:r>
          <a:r>
            <a:rPr lang="ru-RU" sz="1600" b="0" i="0" dirty="0" smtClean="0"/>
            <a:t> </a:t>
          </a:r>
          <a:r>
            <a:rPr lang="ru-RU" sz="1600" b="0" i="0" dirty="0" err="1" smtClean="0"/>
            <a:t>виплати</a:t>
          </a:r>
          <a:r>
            <a:rPr lang="ru-RU" sz="1600" b="0" i="0" dirty="0" smtClean="0"/>
            <a:t> страхового </a:t>
          </a:r>
          <a:r>
            <a:rPr lang="ru-RU" sz="1600" b="0" i="0" dirty="0" err="1" smtClean="0"/>
            <a:t>відшкодування</a:t>
          </a:r>
          <a:r>
            <a:rPr lang="ru-RU" sz="1600" b="0" i="0" dirty="0" smtClean="0"/>
            <a:t> у </a:t>
          </a:r>
          <a:r>
            <a:rPr lang="ru-RU" sz="1600" b="0" i="0" dirty="0" err="1" smtClean="0"/>
            <a:t>випадку</a:t>
          </a:r>
          <a:r>
            <a:rPr lang="ru-RU" sz="1600" b="0" i="0" dirty="0" smtClean="0"/>
            <a:t> пропуску </a:t>
          </a:r>
          <a:r>
            <a:rPr lang="ru-RU" sz="1600" b="0" i="0" dirty="0" err="1" smtClean="0"/>
            <a:t>встановленого</a:t>
          </a:r>
          <a:r>
            <a:rPr lang="ru-RU" sz="1600" b="0" i="0" dirty="0" smtClean="0"/>
            <a:t> строку на </a:t>
          </a:r>
          <a:r>
            <a:rPr lang="ru-RU" sz="1600" b="0" i="0" dirty="0" err="1" smtClean="0"/>
            <a:t>звернення</a:t>
          </a:r>
          <a:r>
            <a:rPr lang="ru-RU" sz="1600" b="0" i="0" dirty="0" smtClean="0"/>
            <a:t> до </a:t>
          </a:r>
          <a:r>
            <a:rPr lang="ru-RU" sz="1600" b="0" i="0" dirty="0" err="1" smtClean="0"/>
            <a:t>нього</a:t>
          </a:r>
          <a:r>
            <a:rPr lang="ru-RU" sz="1600" b="0" i="0" dirty="0" smtClean="0"/>
            <a:t> </a:t>
          </a:r>
          <a:r>
            <a:rPr lang="ru-RU" sz="1600" b="0" i="0" dirty="0" err="1" smtClean="0"/>
            <a:t>із</a:t>
          </a:r>
          <a:r>
            <a:rPr lang="ru-RU" sz="1600" b="0" i="0" dirty="0" smtClean="0"/>
            <a:t> </a:t>
          </a:r>
          <a:r>
            <a:rPr lang="ru-RU" sz="1600" b="0" i="0" dirty="0" err="1" smtClean="0"/>
            <a:t>заявою</a:t>
          </a:r>
          <a:r>
            <a:rPr lang="ru-RU" sz="1600" b="0" i="0" dirty="0" smtClean="0"/>
            <a:t> про </a:t>
          </a:r>
          <a:r>
            <a:rPr lang="ru-RU" sz="1600" b="0" i="0" dirty="0" err="1" smtClean="0"/>
            <a:t>його</a:t>
          </a:r>
          <a:r>
            <a:rPr lang="ru-RU" sz="1600" b="0" i="0" dirty="0" smtClean="0"/>
            <a:t> </a:t>
          </a:r>
          <a:r>
            <a:rPr lang="ru-RU" sz="1600" b="0" i="0" dirty="0" err="1" smtClean="0"/>
            <a:t>виплату</a:t>
          </a:r>
          <a:r>
            <a:rPr lang="ru-RU" sz="1600" b="0" i="0" dirty="0" smtClean="0"/>
            <a:t> </a:t>
          </a:r>
          <a:r>
            <a:rPr lang="ru-RU" sz="1600" b="0" i="0" dirty="0" err="1" smtClean="0"/>
            <a:t>підлягає</a:t>
          </a:r>
          <a:r>
            <a:rPr lang="ru-RU" sz="1600" b="0" i="0" dirty="0" smtClean="0"/>
            <a:t> </a:t>
          </a:r>
          <a:r>
            <a:rPr lang="ru-RU" sz="1600" b="0" i="0" dirty="0" err="1" smtClean="0"/>
            <a:t>застосуванню</a:t>
          </a:r>
          <a:r>
            <a:rPr lang="ru-RU" sz="1600" b="0" i="0" dirty="0" smtClean="0"/>
            <a:t>, в тому </a:t>
          </a:r>
          <a:r>
            <a:rPr lang="ru-RU" sz="1600" b="0" i="0" dirty="0" err="1" smtClean="0"/>
            <a:t>числі</a:t>
          </a:r>
          <a:r>
            <a:rPr lang="ru-RU" sz="1600" b="0" i="0" dirty="0" smtClean="0"/>
            <a:t> у </a:t>
          </a:r>
          <a:r>
            <a:rPr lang="ru-RU" sz="1600" b="0" i="0" dirty="0" err="1" smtClean="0"/>
            <a:t>випадку</a:t>
          </a:r>
          <a:r>
            <a:rPr lang="ru-RU" sz="1600" b="0" i="0" dirty="0" smtClean="0"/>
            <a:t>, коли з такою </a:t>
          </a:r>
          <a:r>
            <a:rPr lang="ru-RU" sz="1600" b="0" i="0" dirty="0" err="1" smtClean="0"/>
            <a:t>заявою</a:t>
          </a:r>
          <a:r>
            <a:rPr lang="ru-RU" sz="1600" b="0" i="0" dirty="0" smtClean="0"/>
            <a:t> </a:t>
          </a:r>
          <a:r>
            <a:rPr lang="ru-RU" sz="1600" b="0" i="0" dirty="0" err="1" smtClean="0"/>
            <a:t>звертається</a:t>
          </a:r>
          <a:r>
            <a:rPr lang="ru-RU" sz="1600" b="0" i="0" dirty="0" smtClean="0"/>
            <a:t> не </a:t>
          </a:r>
          <a:r>
            <a:rPr lang="ru-RU" sz="1600" b="0" i="0" dirty="0" err="1" smtClean="0"/>
            <a:t>безпосередньо</a:t>
          </a:r>
          <a:r>
            <a:rPr lang="ru-RU" sz="1600" b="0" i="0" dirty="0" smtClean="0"/>
            <a:t> </a:t>
          </a:r>
          <a:r>
            <a:rPr lang="ru-RU" sz="1600" b="0" i="0" dirty="0" err="1" smtClean="0"/>
            <a:t>потерпілий</a:t>
          </a:r>
          <a:r>
            <a:rPr lang="ru-RU" sz="1600" b="0" i="0" dirty="0" smtClean="0"/>
            <a:t>, а особа, яка </a:t>
          </a:r>
          <a:r>
            <a:rPr lang="ru-RU" sz="1600" b="0" i="0" dirty="0" err="1" smtClean="0"/>
            <a:t>здійснила</a:t>
          </a:r>
          <a:r>
            <a:rPr lang="ru-RU" sz="1600" b="0" i="0" dirty="0" smtClean="0"/>
            <a:t> </a:t>
          </a:r>
          <a:r>
            <a:rPr lang="ru-RU" sz="1600" b="0" i="0" dirty="0" err="1" smtClean="0"/>
            <a:t>відшкодування</a:t>
          </a:r>
          <a:r>
            <a:rPr lang="ru-RU" sz="1600" b="0" i="0" dirty="0" smtClean="0"/>
            <a:t> </a:t>
          </a:r>
          <a:r>
            <a:rPr lang="ru-RU" sz="1600" b="0" i="0" dirty="0" err="1" smtClean="0"/>
            <a:t>потерпілому</a:t>
          </a:r>
          <a:r>
            <a:rPr lang="ru-RU" sz="1600" b="0" i="0" dirty="0" smtClean="0"/>
            <a:t> </a:t>
          </a:r>
          <a:r>
            <a:rPr lang="ru-RU" sz="1600" b="0" i="0" dirty="0" err="1" smtClean="0"/>
            <a:t>завданого</a:t>
          </a:r>
          <a:r>
            <a:rPr lang="ru-RU" sz="1600" b="0" i="0" dirty="0" smtClean="0"/>
            <a:t> </a:t>
          </a:r>
          <a:r>
            <a:rPr lang="ru-RU" sz="1600" b="0" i="0" dirty="0" err="1" smtClean="0"/>
            <a:t>внаслідок</a:t>
          </a:r>
          <a:r>
            <a:rPr lang="ru-RU" sz="1600" b="0" i="0" dirty="0" smtClean="0"/>
            <a:t> </a:t>
          </a:r>
          <a:r>
            <a:rPr lang="ru-RU" sz="1600" b="0" i="0" dirty="0" err="1" smtClean="0"/>
            <a:t>пошкодження</a:t>
          </a:r>
          <a:r>
            <a:rPr lang="ru-RU" sz="1600" b="0" i="0" dirty="0" smtClean="0"/>
            <a:t> </a:t>
          </a:r>
          <a:r>
            <a:rPr lang="ru-RU" sz="1600" b="0" i="0" dirty="0" err="1" smtClean="0"/>
            <a:t>належного</a:t>
          </a:r>
          <a:r>
            <a:rPr lang="ru-RU" sz="1600" b="0" i="0" dirty="0" smtClean="0"/>
            <a:t> </a:t>
          </a:r>
          <a:r>
            <a:rPr lang="ru-RU" sz="1600" b="0" i="0" dirty="0" err="1" smtClean="0"/>
            <a:t>йому</a:t>
          </a:r>
          <a:r>
            <a:rPr lang="ru-RU" sz="1600" b="0" i="0" dirty="0" smtClean="0"/>
            <a:t> транспортного </a:t>
          </a:r>
          <a:r>
            <a:rPr lang="ru-RU" sz="1600" b="0" i="0" dirty="0" err="1" smtClean="0"/>
            <a:t>засобу</a:t>
          </a:r>
          <a:r>
            <a:rPr lang="ru-RU" sz="1600" b="0" i="0" dirty="0" smtClean="0"/>
            <a:t> </a:t>
          </a:r>
          <a:r>
            <a:rPr lang="ru-RU" sz="1600" b="0" i="0" dirty="0" err="1" smtClean="0"/>
            <a:t>збитку</a:t>
          </a:r>
          <a:r>
            <a:rPr lang="ru-RU" sz="1600" b="0" i="0" dirty="0" smtClean="0"/>
            <a:t> на </a:t>
          </a:r>
          <a:r>
            <a:rPr lang="ru-RU" sz="1600" b="0" i="0" dirty="0" err="1" smtClean="0"/>
            <a:t>підставі</a:t>
          </a:r>
          <a:r>
            <a:rPr lang="ru-RU" sz="1600" b="0" i="0" dirty="0" smtClean="0"/>
            <a:t> договору </a:t>
          </a:r>
          <a:r>
            <a:rPr lang="ru-RU" sz="1600" b="0" i="0" dirty="0" err="1" smtClean="0"/>
            <a:t>добровільного</a:t>
          </a:r>
          <a:r>
            <a:rPr lang="ru-RU" sz="1600" b="0" i="0" dirty="0" smtClean="0"/>
            <a:t> </a:t>
          </a:r>
          <a:r>
            <a:rPr lang="ru-RU" sz="1600" b="0" i="0" dirty="0" err="1" smtClean="0"/>
            <a:t>майнового</a:t>
          </a:r>
          <a:r>
            <a:rPr lang="ru-RU" sz="1600" b="0" i="0" dirty="0" smtClean="0"/>
            <a:t> </a:t>
          </a:r>
          <a:r>
            <a:rPr lang="ru-RU" sz="1600" b="0" i="0" dirty="0" err="1" smtClean="0"/>
            <a:t>страхування</a:t>
          </a:r>
          <a:r>
            <a:rPr lang="ru-RU" sz="2000" b="0" i="0" dirty="0" smtClean="0"/>
            <a:t>.….</a:t>
          </a:r>
          <a:endParaRPr lang="uk-UA" sz="2000" b="1" i="0" u="sng" dirty="0" smtClean="0"/>
        </a:p>
        <a:p>
          <a:pPr rtl="0">
            <a:spcAft>
              <a:spcPts val="0"/>
            </a:spcAft>
          </a:pPr>
          <a:r>
            <a:rPr lang="en-US" sz="2000" b="1" i="0" u="sng" dirty="0" smtClean="0">
              <a:hlinkClick xmlns:r="http://schemas.openxmlformats.org/officeDocument/2006/relationships" r:id="rId1"/>
            </a:rPr>
            <a:t>http://www.reyestr.court.gov.ua/Review/74838785</a:t>
          </a:r>
          <a:r>
            <a:rPr lang="uk-UA" sz="2000" b="1" i="0" u="sng" dirty="0" smtClean="0"/>
            <a:t>  </a:t>
          </a:r>
          <a:endParaRPr lang="uk-UA" sz="2400"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65" custRadScaleInc="30">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ru-RU" sz="2000" b="1" i="0" dirty="0" err="1" smtClean="0"/>
            <a:t>від</a:t>
          </a:r>
          <a:r>
            <a:rPr lang="ru-RU" sz="2000" b="1" i="0" dirty="0" smtClean="0"/>
            <a:t> 15</a:t>
          </a:r>
          <a:r>
            <a:rPr lang="uk-UA" sz="2000" b="1" i="0" dirty="0" smtClean="0"/>
            <a:t>.04.2015 </a:t>
          </a:r>
        </a:p>
        <a:p>
          <a:pPr algn="ctr" rtl="0">
            <a:spcAft>
              <a:spcPts val="0"/>
            </a:spcAft>
          </a:pPr>
          <a:r>
            <a:rPr lang="uk-UA" sz="2000" b="1" i="0" dirty="0" smtClean="0"/>
            <a:t>у справі №3-49гс15</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05.06 .2018 у справі </a:t>
          </a:r>
        </a:p>
        <a:p>
          <a:pPr algn="ctr" rtl="0">
            <a:spcAft>
              <a:spcPts val="0"/>
            </a:spcAft>
          </a:pPr>
          <a:r>
            <a:rPr lang="uk-UA" sz="2000" b="1" i="0" dirty="0" smtClean="0"/>
            <a:t>№910/7449/17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spcAft>
              <a:spcPts val="0"/>
            </a:spcAft>
          </a:pPr>
          <a:r>
            <a:rPr lang="uk-UA" sz="1800" b="0" i="0" dirty="0" smtClean="0"/>
            <a:t>ні розділом </a:t>
          </a:r>
          <a:r>
            <a:rPr lang="en-US" sz="1800" b="0" i="0" dirty="0" smtClean="0"/>
            <a:t>V</a:t>
          </a:r>
          <a:r>
            <a:rPr lang="uk-UA" sz="1800" b="0" i="0" dirty="0" smtClean="0"/>
            <a:t>ІІ Цивільного процесуального кодексу України, ні Законом України "Про судовий збір" № 3674-</a:t>
          </a:r>
          <a:r>
            <a:rPr lang="en-US" sz="1800" b="0" i="0" dirty="0" smtClean="0"/>
            <a:t>VI (</a:t>
          </a:r>
          <a:r>
            <a:rPr lang="uk-UA" sz="1800" b="0" i="0" dirty="0" smtClean="0"/>
            <a:t>частина перша статті 3) не передбачено необхідності сплати судового збору за подання скарги на рішення, дії або бездіяльність державного виконавця чи іншої посадової особи ДВС, відтак за подання скарги судовий збір не сплачується. Таким чином, не підлягає сплаті судовий збір за подання апеляційної скарги у справах за скаргами на рішення, дії або бездіяльність державного виконавця чи іншої посадової особи ДВС.</a:t>
          </a:r>
          <a:endParaRPr lang="uk-UA" sz="18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spcAft>
              <a:spcPts val="0"/>
            </a:spcAft>
          </a:pPr>
          <a:r>
            <a:rPr lang="ru-RU" sz="1600" b="0" i="0" dirty="0" smtClean="0"/>
            <a:t>Ставка судового </a:t>
          </a:r>
          <a:r>
            <a:rPr lang="ru-RU" sz="1600" b="0" i="0" dirty="0" err="1" smtClean="0"/>
            <a:t>збору</a:t>
          </a:r>
          <a:r>
            <a:rPr lang="ru-RU" sz="1600" b="0" i="0" dirty="0" smtClean="0"/>
            <a:t> у </a:t>
          </a:r>
          <a:r>
            <a:rPr lang="ru-RU" sz="1600" b="0" i="0" dirty="0" err="1" smtClean="0"/>
            <a:t>розмірі</a:t>
          </a:r>
          <a:r>
            <a:rPr lang="ru-RU" sz="1600" b="0" i="0" dirty="0" smtClean="0"/>
            <a:t> одного </a:t>
          </a:r>
          <a:r>
            <a:rPr lang="ru-RU" sz="1600" b="0" i="0" dirty="0" err="1" smtClean="0"/>
            <a:t>прожиткового</a:t>
          </a:r>
          <a:r>
            <a:rPr lang="ru-RU" sz="1600" b="0" i="0" dirty="0" smtClean="0"/>
            <a:t> </a:t>
          </a:r>
          <a:r>
            <a:rPr lang="ru-RU" sz="1600" b="0" i="0" dirty="0" err="1" smtClean="0"/>
            <a:t>мінімуму</a:t>
          </a:r>
          <a:r>
            <a:rPr lang="ru-RU" sz="1600" b="0" i="0" dirty="0" smtClean="0"/>
            <a:t> для </a:t>
          </a:r>
          <a:r>
            <a:rPr lang="ru-RU" sz="1600" b="0" i="0" dirty="0" err="1" smtClean="0"/>
            <a:t>працездатних</a:t>
          </a:r>
          <a:r>
            <a:rPr lang="ru-RU" sz="1600" b="0" i="0" dirty="0" smtClean="0"/>
            <a:t> </a:t>
          </a:r>
          <a:r>
            <a:rPr lang="ru-RU" sz="1600" b="0" i="0" dirty="0" err="1" smtClean="0"/>
            <a:t>осіб</a:t>
          </a:r>
          <a:r>
            <a:rPr lang="ru-RU" sz="1600" b="0" i="0" dirty="0" smtClean="0"/>
            <a:t> </a:t>
          </a:r>
          <a:r>
            <a:rPr lang="ru-RU" sz="1600" b="0" i="0" dirty="0" err="1" smtClean="0"/>
            <a:t>стосується</a:t>
          </a:r>
          <a:r>
            <a:rPr lang="ru-RU" sz="1600" b="0" i="0" dirty="0" smtClean="0"/>
            <a:t> </a:t>
          </a:r>
          <a:r>
            <a:rPr lang="ru-RU" sz="1600" b="0" i="0" dirty="0" err="1" smtClean="0"/>
            <a:t>подання</a:t>
          </a:r>
          <a:r>
            <a:rPr lang="ru-RU" sz="1600" b="0" i="0" dirty="0" smtClean="0"/>
            <a:t> </a:t>
          </a:r>
          <a:r>
            <a:rPr lang="ru-RU" sz="1600" b="0" i="0" dirty="0" err="1" smtClean="0"/>
            <a:t>апеляційних</a:t>
          </a:r>
          <a:r>
            <a:rPr lang="ru-RU" sz="1600" b="0" i="0" dirty="0" smtClean="0"/>
            <a:t> і </a:t>
          </a:r>
          <a:r>
            <a:rPr lang="ru-RU" sz="1600" b="0" i="0" dirty="0" err="1" smtClean="0"/>
            <a:t>касаційних</a:t>
          </a:r>
          <a:r>
            <a:rPr lang="ru-RU" sz="1600" b="0" i="0" dirty="0" smtClean="0"/>
            <a:t> </a:t>
          </a:r>
          <a:r>
            <a:rPr lang="ru-RU" sz="1600" b="0" i="0" dirty="0" err="1" smtClean="0"/>
            <a:t>скарг</a:t>
          </a:r>
          <a:r>
            <a:rPr lang="ru-RU" sz="1600" b="0" i="0" dirty="0" smtClean="0"/>
            <a:t> на </a:t>
          </a:r>
          <a:r>
            <a:rPr lang="ru-RU" sz="1600" b="0" i="0" dirty="0" err="1" smtClean="0"/>
            <a:t>всі</a:t>
          </a:r>
          <a:r>
            <a:rPr lang="ru-RU" sz="1600" b="0" i="0" dirty="0" smtClean="0"/>
            <a:t> без </a:t>
          </a:r>
          <a:r>
            <a:rPr lang="ru-RU" sz="1600" b="0" i="0" dirty="0" err="1" smtClean="0"/>
            <a:t>винятку</a:t>
          </a:r>
          <a:r>
            <a:rPr lang="ru-RU" sz="1600" b="0" i="0" dirty="0" smtClean="0"/>
            <a:t> </a:t>
          </a:r>
          <a:r>
            <a:rPr lang="ru-RU" sz="1600" b="0" i="0" dirty="0" err="1" smtClean="0"/>
            <a:t>ухвали</a:t>
          </a:r>
          <a:r>
            <a:rPr lang="ru-RU" sz="1600" b="0" i="0" dirty="0" smtClean="0"/>
            <a:t> </a:t>
          </a:r>
          <a:r>
            <a:rPr lang="ru-RU" sz="1600" b="0" i="0" dirty="0" err="1" smtClean="0"/>
            <a:t>господарського</a:t>
          </a:r>
          <a:r>
            <a:rPr lang="ru-RU" sz="1600" b="0" i="0" dirty="0" smtClean="0"/>
            <a:t> суду, </a:t>
          </a:r>
          <a:r>
            <a:rPr lang="ru-RU" sz="1600" b="0" i="0" dirty="0" err="1" smtClean="0"/>
            <a:t>які</a:t>
          </a:r>
          <a:r>
            <a:rPr lang="ru-RU" sz="1600" b="0" i="0" dirty="0" smtClean="0"/>
            <a:t> </a:t>
          </a:r>
          <a:r>
            <a:rPr lang="ru-RU" sz="1600" b="0" i="0" dirty="0" err="1" smtClean="0"/>
            <a:t>підлягають</a:t>
          </a:r>
          <a:r>
            <a:rPr lang="ru-RU" sz="1600" b="0" i="0" dirty="0" smtClean="0"/>
            <a:t> </a:t>
          </a:r>
          <a:r>
            <a:rPr lang="ru-RU" sz="1600" b="0" i="0" dirty="0" err="1" smtClean="0"/>
            <a:t>оскарженню</a:t>
          </a:r>
          <a:r>
            <a:rPr lang="ru-RU" sz="1600" b="0" i="0" dirty="0" smtClean="0"/>
            <a:t>, </a:t>
          </a:r>
          <a:r>
            <a:rPr lang="ru-RU" sz="1600" b="0" i="0" dirty="0" err="1" smtClean="0"/>
            <a:t>незалежно</a:t>
          </a:r>
          <a:r>
            <a:rPr lang="ru-RU" sz="1600" b="0" i="0" dirty="0" smtClean="0"/>
            <a:t> </a:t>
          </a:r>
          <a:r>
            <a:rPr lang="ru-RU" sz="1600" b="0" i="0" dirty="0" err="1" smtClean="0"/>
            <a:t>від</a:t>
          </a:r>
          <a:r>
            <a:rPr lang="ru-RU" sz="1600" b="0" i="0" dirty="0" smtClean="0"/>
            <a:t> того, </a:t>
          </a:r>
          <a:r>
            <a:rPr lang="ru-RU" sz="1600" b="0" i="0" dirty="0" err="1" smtClean="0"/>
            <a:t>чи</a:t>
          </a:r>
          <a:r>
            <a:rPr lang="ru-RU" sz="1600" b="0" i="0" dirty="0" smtClean="0"/>
            <a:t> </a:t>
          </a:r>
          <a:r>
            <a:rPr lang="ru-RU" sz="1600" b="0" i="0" dirty="0" err="1" smtClean="0"/>
            <a:t>передбачено</a:t>
          </a:r>
          <a:r>
            <a:rPr lang="ru-RU" sz="1600" b="0" i="0" dirty="0" smtClean="0"/>
            <a:t> Законом №3674-VI </a:t>
          </a:r>
          <a:r>
            <a:rPr lang="ru-RU" sz="1600" b="0" i="0" dirty="0" err="1" smtClean="0"/>
            <a:t>справляння</a:t>
          </a:r>
          <a:r>
            <a:rPr lang="ru-RU" sz="1600" b="0" i="0" dirty="0" smtClean="0"/>
            <a:t> судового </a:t>
          </a:r>
          <a:r>
            <a:rPr lang="ru-RU" sz="1600" b="0" i="0" dirty="0" err="1" smtClean="0"/>
            <a:t>збору</a:t>
          </a:r>
          <a:r>
            <a:rPr lang="ru-RU" sz="1600" b="0" i="0" dirty="0" smtClean="0"/>
            <a:t> за </a:t>
          </a:r>
          <a:r>
            <a:rPr lang="ru-RU" sz="1600" b="0" i="0" dirty="0" err="1" smtClean="0"/>
            <a:t>подання</a:t>
          </a:r>
          <a:r>
            <a:rPr lang="ru-RU" sz="1600" b="0" i="0" dirty="0" smtClean="0"/>
            <a:t> тих </a:t>
          </a:r>
          <a:r>
            <a:rPr lang="ru-RU" sz="1600" b="0" i="0" dirty="0" err="1" smtClean="0"/>
            <a:t>заяв</a:t>
          </a:r>
          <a:r>
            <a:rPr lang="ru-RU" sz="1600" b="0" i="0" dirty="0" smtClean="0"/>
            <a:t>, за результатами </a:t>
          </a:r>
          <a:r>
            <a:rPr lang="ru-RU" sz="1600" b="0" i="0" dirty="0" err="1" smtClean="0"/>
            <a:t>розгляду</a:t>
          </a:r>
          <a:r>
            <a:rPr lang="ru-RU" sz="1600" b="0" i="0" dirty="0" smtClean="0"/>
            <a:t> </a:t>
          </a:r>
          <a:r>
            <a:rPr lang="ru-RU" sz="1600" b="0" i="0" dirty="0" err="1" smtClean="0"/>
            <a:t>яких</a:t>
          </a:r>
          <a:r>
            <a:rPr lang="ru-RU" sz="1600" b="0" i="0" dirty="0" smtClean="0"/>
            <a:t> </a:t>
          </a:r>
          <a:r>
            <a:rPr lang="ru-RU" sz="1600" b="0" i="0" dirty="0" err="1" smtClean="0"/>
            <a:t>виносяться</a:t>
          </a:r>
          <a:r>
            <a:rPr lang="ru-RU" sz="1600" b="0" i="0" dirty="0" smtClean="0"/>
            <a:t> </a:t>
          </a:r>
          <a:r>
            <a:rPr lang="ru-RU" sz="1600" b="0" i="0" dirty="0" err="1" smtClean="0"/>
            <a:t>відповідні</a:t>
          </a:r>
          <a:r>
            <a:rPr lang="ru-RU" sz="1600" b="0" i="0" dirty="0" smtClean="0"/>
            <a:t> </a:t>
          </a:r>
          <a:r>
            <a:rPr lang="ru-RU" sz="1600" b="0" i="0" dirty="0" err="1" smtClean="0"/>
            <a:t>ухвали</a:t>
          </a:r>
          <a:r>
            <a:rPr lang="ru-RU" sz="2000" b="0" i="0" dirty="0" smtClean="0"/>
            <a:t>.….</a:t>
          </a:r>
          <a:endParaRPr lang="uk-UA" sz="2000" b="1" i="0" u="sng" dirty="0" smtClean="0"/>
        </a:p>
        <a:p>
          <a:pPr rtl="0">
            <a:spcAft>
              <a:spcPts val="0"/>
            </a:spcAft>
          </a:pPr>
          <a:r>
            <a:rPr lang="en-US" sz="2000" b="1" i="0" u="sng" dirty="0" smtClean="0">
              <a:hlinkClick xmlns:r="http://schemas.openxmlformats.org/officeDocument/2006/relationships" r:id="rId1"/>
            </a:rPr>
            <a:t>http://www.reyestr.court.gov.ua/Review/74506127</a:t>
          </a:r>
          <a:r>
            <a:rPr lang="uk-UA" sz="2000" b="1" i="0" u="sng" dirty="0" smtClean="0"/>
            <a:t> </a:t>
          </a:r>
          <a:endParaRPr lang="uk-UA" sz="2400"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65" custRadScaleInc="30">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a:t>
          </a:r>
          <a:r>
            <a:rPr lang="ru-RU" sz="2000" b="1" i="0" dirty="0" err="1" smtClean="0"/>
            <a:t>Касаційного</a:t>
          </a:r>
          <a:r>
            <a:rPr lang="ru-RU" sz="2000" b="1" i="0" dirty="0" smtClean="0"/>
            <a:t> </a:t>
          </a:r>
          <a:r>
            <a:rPr lang="ru-RU" sz="2000" b="1" i="0" dirty="0" err="1" smtClean="0"/>
            <a:t>цивільного</a:t>
          </a:r>
          <a:r>
            <a:rPr lang="ru-RU" sz="2000" b="1" i="0" dirty="0" smtClean="0"/>
            <a:t> суду у </a:t>
          </a:r>
          <a:r>
            <a:rPr lang="ru-RU" sz="2000" b="1" i="0" dirty="0" err="1" smtClean="0"/>
            <a:t>складі</a:t>
          </a:r>
          <a:r>
            <a:rPr lang="ru-RU" sz="2000" b="1" i="0" dirty="0" smtClean="0"/>
            <a:t> Верховного Суду </a:t>
          </a:r>
          <a:r>
            <a:rPr lang="ru-RU" sz="2000" b="1" i="0" dirty="0" err="1" smtClean="0"/>
            <a:t>від</a:t>
          </a:r>
          <a:r>
            <a:rPr lang="ru-RU" sz="2000" b="1" i="0" dirty="0" smtClean="0"/>
            <a:t> 18.01.2018 у </a:t>
          </a:r>
          <a:r>
            <a:rPr lang="ru-RU" sz="2000" b="1" i="0" dirty="0" err="1" smtClean="0"/>
            <a:t>справі</a:t>
          </a:r>
          <a:r>
            <a:rPr lang="ru-RU" sz="2000" b="1" i="0" dirty="0" smtClean="0"/>
            <a:t> № 565/256/15-ц</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29.05 .2018 у справі </a:t>
          </a:r>
        </a:p>
        <a:p>
          <a:pPr algn="ctr" rtl="0">
            <a:spcAft>
              <a:spcPts val="0"/>
            </a:spcAft>
          </a:pPr>
          <a:r>
            <a:rPr lang="uk-UA" sz="2000" b="1" i="0" dirty="0" smtClean="0"/>
            <a:t>№915/955/15</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r>
            <a:rPr lang="uk-UA" sz="2000" dirty="0" smtClean="0"/>
            <a:t>Згідно з приписами ст.16 ЦК України </a:t>
          </a:r>
        </a:p>
        <a:p>
          <a:pPr algn="l" rtl="0"/>
          <a:r>
            <a:rPr lang="uk-UA" sz="2000" dirty="0" smtClean="0"/>
            <a:t>та ст.20 ГК України </a:t>
          </a:r>
          <a:r>
            <a:rPr lang="uk-UA" sz="2000" noProof="0" dirty="0" smtClean="0"/>
            <a:t>визначено</a:t>
          </a:r>
          <a:r>
            <a:rPr lang="en-US" sz="2000" dirty="0" smtClean="0"/>
            <a:t> </a:t>
          </a:r>
          <a:r>
            <a:rPr lang="uk-UA" sz="2000" noProof="0" dirty="0" smtClean="0"/>
            <a:t>способи</a:t>
          </a:r>
          <a:r>
            <a:rPr lang="en-US" sz="2000" dirty="0" smtClean="0"/>
            <a:t> </a:t>
          </a:r>
          <a:r>
            <a:rPr lang="uk-UA" sz="2000" noProof="0" dirty="0" smtClean="0"/>
            <a:t>захисту</a:t>
          </a:r>
          <a:r>
            <a:rPr lang="en-US" sz="2000" dirty="0" smtClean="0"/>
            <a:t> </a:t>
          </a:r>
          <a:r>
            <a:rPr lang="uk-UA" sz="2000" noProof="0" dirty="0" smtClean="0"/>
            <a:t>прав та інтересів, і цей перелік не є вичерпним</a:t>
          </a:r>
          <a:r>
            <a:rPr lang="en-US" sz="2000" dirty="0" smtClean="0"/>
            <a:t>. </a:t>
          </a:r>
          <a:r>
            <a:rPr lang="uk-UA" sz="2000" noProof="0" dirty="0" smtClean="0"/>
            <a:t>Отже, суд може захистити цивільне право або інтерес іншим способом, що встановлений договором або законом, в тому числі шляхом підписання </a:t>
          </a:r>
          <a:r>
            <a:rPr lang="uk-UA" sz="2000" noProof="0" dirty="0" err="1" smtClean="0"/>
            <a:t>акта</a:t>
          </a:r>
          <a:r>
            <a:rPr lang="uk-UA" sz="2000" noProof="0" dirty="0" smtClean="0"/>
            <a:t> приймання-передачі товару.</a:t>
          </a:r>
        </a:p>
        <a:p>
          <a:pPr algn="just" rtl="0">
            <a:spcAft>
              <a:spcPts val="0"/>
            </a:spcAft>
          </a:pPr>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r>
            <a:rPr lang="uk-UA" sz="1800" b="1" i="0" dirty="0" smtClean="0"/>
            <a:t>Постанова ВСУ від 29.03.2017 у справі </a:t>
          </a:r>
        </a:p>
        <a:p>
          <a:pPr algn="ctr" rtl="0"/>
          <a:r>
            <a:rPr lang="uk-UA" sz="1800" b="1" i="0" dirty="0" smtClean="0"/>
            <a:t>№3-1591гс16 (№918/169/16)</a:t>
          </a:r>
          <a:endParaRPr lang="uk-UA" sz="1800" dirty="0"/>
        </a:p>
      </dgm:t>
    </dgm:pt>
    <dgm:pt modelId="{AE0B5837-A785-4B6F-9FDA-6EBC8B068F4A}" type="parTrans" cxnId="{011F26B8-4074-4349-855E-A9921E5DB3AF}">
      <dgm:prSet/>
      <dgm:spPr/>
      <dgm:t>
        <a:bodyPr/>
        <a:lstStyle/>
        <a:p>
          <a:endParaRPr lang="uk-UA"/>
        </a:p>
      </dgm:t>
    </dgm:pt>
    <dgm:pt modelId="{7C224D5F-3567-4E13-A4F5-740B4796CA85}" type="sibTrans" cxnId="{011F26B8-4074-4349-855E-A9921E5DB3AF}">
      <dgm:prSet/>
      <dgm:spPr/>
      <dgm:t>
        <a:bodyPr/>
        <a:lstStyle/>
        <a:p>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algn="ctr" rtl="0">
            <a:lnSpc>
              <a:spcPct val="100000"/>
            </a:lnSpc>
            <a:spcAft>
              <a:spcPts val="0"/>
            </a:spcAft>
          </a:pPr>
          <a:r>
            <a:rPr lang="uk-UA" sz="1800" b="0" i="0" noProof="0" dirty="0" smtClean="0"/>
            <a:t>Вимога про зобов'язання відповідача надати акт приймання-передачі за договором купівлі-продажу не приводить до поновлення порушеного права позивача та, у разі її задоволення, не може бути виконана у примусовому порядку, оскільки відсутній механізм виконання такого рішення. Вказана вимога не відповідає способам захисту прав, встановленим чинним законодавством.</a:t>
          </a:r>
        </a:p>
        <a:p>
          <a:pPr algn="ctr" rtl="0">
            <a:lnSpc>
              <a:spcPct val="100000"/>
            </a:lnSpc>
            <a:spcAft>
              <a:spcPts val="0"/>
            </a:spcAft>
          </a:pPr>
          <a:r>
            <a:rPr lang="en-US" sz="1800" b="0" i="0" dirty="0" smtClean="0">
              <a:hlinkClick xmlns:r="http://schemas.openxmlformats.org/officeDocument/2006/relationships" r:id="rId1"/>
            </a:rPr>
            <a:t>http://www.reyestr.court.gov.ua/Review/76596894</a:t>
          </a:r>
          <a:r>
            <a:rPr lang="uk-UA" sz="1800" b="0" i="0" dirty="0" smtClean="0"/>
            <a:t> </a:t>
          </a:r>
          <a:endParaRPr lang="ru-RU" sz="18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uk-UA" sz="2000" b="1" i="0" noProof="0" dirty="0" smtClean="0"/>
            <a:t>від</a:t>
          </a:r>
          <a:r>
            <a:rPr lang="ru-RU" sz="2000" b="1" i="0" dirty="0" smtClean="0"/>
            <a:t> </a:t>
          </a:r>
          <a:r>
            <a:rPr lang="uk-UA" sz="2000" b="1" i="0" dirty="0" smtClean="0"/>
            <a:t>04.10.2017 у справі №914/1128/16</a:t>
          </a:r>
          <a:r>
            <a:rPr lang="ru-RU" sz="2000" b="1" i="0" dirty="0" smtClean="0"/>
            <a:t> </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11.09.2018 у справі </a:t>
          </a:r>
        </a:p>
        <a:p>
          <a:pPr algn="ctr" rtl="0">
            <a:spcAft>
              <a:spcPts val="0"/>
            </a:spcAft>
          </a:pPr>
          <a:r>
            <a:rPr lang="uk-UA" sz="2000" b="1" i="0" dirty="0" smtClean="0"/>
            <a:t>№905/1926/16</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r>
            <a:rPr lang="uk-UA" sz="2000" dirty="0" smtClean="0"/>
            <a:t>фактичне користування майном на підставі договору оренди в разі визнання його недійсним унеможливлює застосування наслідків наслідки недійсності правочину відповідно до ст. 216 ЦК. Тому, визнаючи договір оренди недійсним, необхідно встановити обставини, пов'язані з виконанням договору. В</a:t>
          </a:r>
          <a:r>
            <a:rPr lang="ru-RU" sz="2000" dirty="0" err="1" smtClean="0"/>
            <a:t>изнання</a:t>
          </a:r>
          <a:r>
            <a:rPr lang="ru-RU" sz="2000" dirty="0" smtClean="0"/>
            <a:t> договору </a:t>
          </a:r>
          <a:r>
            <a:rPr lang="ru-RU" sz="2000" dirty="0" err="1" smtClean="0"/>
            <a:t>оренди</a:t>
          </a:r>
          <a:r>
            <a:rPr lang="ru-RU" sz="2000" dirty="0" smtClean="0"/>
            <a:t> </a:t>
          </a:r>
          <a:r>
            <a:rPr lang="ru-RU" sz="2000" dirty="0" err="1" smtClean="0"/>
            <a:t>недійсним</a:t>
          </a:r>
          <a:r>
            <a:rPr lang="ru-RU" sz="2000" dirty="0" smtClean="0"/>
            <a:t>  є </a:t>
          </a:r>
          <a:r>
            <a:rPr lang="ru-RU" sz="2000" dirty="0" err="1" smtClean="0"/>
            <a:t>неможливим</a:t>
          </a:r>
          <a:r>
            <a:rPr lang="ru-RU" sz="2000" dirty="0" smtClean="0"/>
            <a:t>, </a:t>
          </a:r>
          <a:r>
            <a:rPr lang="ru-RU" sz="2000" dirty="0" err="1" smtClean="0"/>
            <a:t>оскільки</a:t>
          </a:r>
          <a:r>
            <a:rPr lang="ru-RU" sz="2000" dirty="0" smtClean="0"/>
            <a:t> предмет спору </a:t>
          </a:r>
          <a:r>
            <a:rPr lang="ru-RU" sz="2000" dirty="0" err="1" smtClean="0"/>
            <a:t>припинив</a:t>
          </a:r>
          <a:r>
            <a:rPr lang="ru-RU" sz="2000" dirty="0" smtClean="0"/>
            <a:t> </a:t>
          </a:r>
          <a:r>
            <a:rPr lang="ru-RU" sz="2000" dirty="0" err="1" smtClean="0"/>
            <a:t>існування</a:t>
          </a:r>
          <a:r>
            <a:rPr lang="ru-RU" sz="2000" dirty="0" smtClean="0"/>
            <a:t>.</a:t>
          </a:r>
        </a:p>
        <a:p>
          <a:pPr algn="l" rtl="0"/>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algn="ctr" rtl="0">
            <a:lnSpc>
              <a:spcPct val="100000"/>
            </a:lnSpc>
            <a:spcAft>
              <a:spcPts val="0"/>
            </a:spcAft>
          </a:pPr>
          <a:r>
            <a:rPr lang="ru-RU" sz="2000" b="0" i="0" noProof="0" dirty="0" err="1" smtClean="0"/>
            <a:t>розірвання</a:t>
          </a:r>
          <a:r>
            <a:rPr lang="ru-RU" sz="2000" b="0" i="0" noProof="0" dirty="0" smtClean="0"/>
            <a:t> сторонами договору, </a:t>
          </a:r>
          <a:r>
            <a:rPr lang="ru-RU" sz="2000" b="0" i="0" noProof="0" dirty="0" err="1" smtClean="0"/>
            <a:t>виконаного</a:t>
          </a:r>
          <a:r>
            <a:rPr lang="ru-RU" sz="2000" b="0" i="0" noProof="0" dirty="0" smtClean="0"/>
            <a:t> </a:t>
          </a:r>
          <a:r>
            <a:rPr lang="ru-RU" sz="2000" b="0" i="0" noProof="0" dirty="0" err="1" smtClean="0"/>
            <a:t>повністю</a:t>
          </a:r>
          <a:r>
            <a:rPr lang="ru-RU" sz="2000" b="0" i="0" noProof="0" dirty="0" smtClean="0"/>
            <a:t> </a:t>
          </a:r>
          <a:r>
            <a:rPr lang="ru-RU" sz="2000" b="0" i="0" noProof="0" dirty="0" err="1" smtClean="0"/>
            <a:t>або</a:t>
          </a:r>
          <a:r>
            <a:rPr lang="ru-RU" sz="2000" b="0" i="0" noProof="0" dirty="0" smtClean="0"/>
            <a:t> </a:t>
          </a:r>
          <a:r>
            <a:rPr lang="ru-RU" sz="2000" b="0" i="0" noProof="0" dirty="0" err="1" smtClean="0"/>
            <a:t>частково</a:t>
          </a:r>
          <a:r>
            <a:rPr lang="ru-RU" sz="2000" b="0" i="0" noProof="0" dirty="0" smtClean="0"/>
            <a:t>, не </a:t>
          </a:r>
          <a:r>
            <a:rPr lang="ru-RU" sz="2000" b="0" i="0" noProof="0" dirty="0" err="1" smtClean="0"/>
            <a:t>позбавляє</a:t>
          </a:r>
          <a:r>
            <a:rPr lang="ru-RU" sz="2000" b="0" i="0" noProof="0" dirty="0" smtClean="0"/>
            <a:t> </a:t>
          </a:r>
          <a:r>
            <a:rPr lang="ru-RU" sz="2000" b="0" i="0" noProof="0" dirty="0" err="1" smtClean="0"/>
            <a:t>сторони</a:t>
          </a:r>
          <a:r>
            <a:rPr lang="ru-RU" sz="2000" b="0" i="0" noProof="0" dirty="0" smtClean="0"/>
            <a:t> права на </a:t>
          </a:r>
          <a:r>
            <a:rPr lang="ru-RU" sz="2000" b="0" i="0" noProof="0" dirty="0" err="1" smtClean="0"/>
            <a:t>звернення</a:t>
          </a:r>
          <a:r>
            <a:rPr lang="ru-RU" sz="2000" b="0" i="0" noProof="0" dirty="0" smtClean="0"/>
            <a:t> в </a:t>
          </a:r>
          <a:r>
            <a:rPr lang="ru-RU" sz="2000" b="0" i="0" noProof="0" dirty="0" err="1" smtClean="0"/>
            <a:t>майбутньому</a:t>
          </a:r>
          <a:r>
            <a:rPr lang="ru-RU" sz="2000" b="0" i="0" noProof="0" dirty="0" smtClean="0"/>
            <a:t> з </a:t>
          </a:r>
          <a:r>
            <a:rPr lang="ru-RU" sz="2000" b="0" i="0" noProof="0" dirty="0" err="1" smtClean="0"/>
            <a:t>позовом</a:t>
          </a:r>
          <a:r>
            <a:rPr lang="ru-RU" sz="2000" b="0" i="0" noProof="0" dirty="0" smtClean="0"/>
            <a:t> про </a:t>
          </a:r>
          <a:r>
            <a:rPr lang="ru-RU" sz="2000" b="0" i="0" noProof="0" dirty="0" err="1" smtClean="0"/>
            <a:t>визнання</a:t>
          </a:r>
          <a:r>
            <a:rPr lang="ru-RU" sz="2000" b="0" i="0" noProof="0" dirty="0" smtClean="0"/>
            <a:t> такого договору </a:t>
          </a:r>
          <a:r>
            <a:rPr lang="ru-RU" sz="2000" b="0" i="0" noProof="0" dirty="0" err="1" smtClean="0"/>
            <a:t>недійсним</a:t>
          </a:r>
          <a:endParaRPr lang="ru-RU" sz="2000" b="0" i="0" noProof="0" dirty="0" smtClean="0"/>
        </a:p>
        <a:p>
          <a:pPr algn="ctr" rtl="0">
            <a:lnSpc>
              <a:spcPct val="100000"/>
            </a:lnSpc>
            <a:spcAft>
              <a:spcPts val="0"/>
            </a:spcAft>
          </a:pPr>
          <a:r>
            <a:rPr lang="en-US" sz="1800" b="0" i="0" dirty="0" smtClean="0">
              <a:hlinkClick xmlns:r="http://schemas.openxmlformats.org/officeDocument/2006/relationships" r:id="rId1"/>
            </a:rPr>
            <a:t>http://www.reyestr.court.gov.ua/Review/76596894</a:t>
          </a:r>
          <a:r>
            <a:rPr lang="uk-UA" sz="1800" b="0" i="0" dirty="0" smtClean="0"/>
            <a:t> </a:t>
          </a:r>
          <a:endParaRPr lang="ru-RU" sz="18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uk-UA" sz="2000" b="1" i="0" noProof="0" dirty="0" smtClean="0"/>
            <a:t>від</a:t>
          </a:r>
          <a:r>
            <a:rPr lang="ru-RU" sz="2000" b="1" i="0" dirty="0" smtClean="0"/>
            <a:t> 23</a:t>
          </a:r>
          <a:r>
            <a:rPr lang="uk-UA" sz="2000" b="1" i="0" dirty="0" smtClean="0"/>
            <a:t>.12.2015 у справі №918/144/15</a:t>
          </a:r>
          <a:r>
            <a:rPr lang="ru-RU" sz="2000" b="1" i="0" dirty="0" smtClean="0"/>
            <a:t> </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27.11.2018 у справі </a:t>
          </a:r>
        </a:p>
        <a:p>
          <a:pPr algn="ctr" rtl="0">
            <a:spcAft>
              <a:spcPts val="0"/>
            </a:spcAft>
          </a:pPr>
          <a:r>
            <a:rPr lang="uk-UA" sz="2000" b="1" i="0" dirty="0" smtClean="0"/>
            <a:t>№905/1227/17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r>
            <a:rPr lang="uk-UA" sz="2000" dirty="0" smtClean="0"/>
            <a:t>при виконанні судових рішень діє правило існування одного виконавчого провадження про примусове виконання щодо одного боржника незалежно від кількості судових рішень та юрисдикцій, у яких ці судові рішення, що підлягають примусовому виконанню, були ухвалені, та незалежно від кількості стягувачів</a:t>
          </a:r>
          <a:endParaRPr lang="ru-RU" sz="2000" dirty="0" smtClean="0"/>
        </a:p>
        <a:p>
          <a:pPr algn="l" rtl="0"/>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algn="ctr" rtl="0">
            <a:lnSpc>
              <a:spcPct val="100000"/>
            </a:lnSpc>
            <a:spcAft>
              <a:spcPts val="0"/>
            </a:spcAft>
          </a:pPr>
          <a:r>
            <a:rPr lang="uk-UA" sz="1800" b="0" i="0" u="none" dirty="0" smtClean="0">
              <a:solidFill>
                <a:schemeClr val="bg1"/>
              </a:solidFill>
              <a:hlinkClick xmlns:r="http://schemas.openxmlformats.org/officeDocument/2006/relationships" r:id="rId1" tooltip="Про виконавче провадження; нормативно-правовий акт № 1404-VIII від 02.06.2016"/>
            </a:rPr>
            <a:t>Стаття 30 Закону № 1404-</a:t>
          </a:r>
          <a:r>
            <a:rPr lang="en-US" sz="1800" b="0" i="0" u="none" dirty="0" smtClean="0">
              <a:solidFill>
                <a:schemeClr val="bg1"/>
              </a:solidFill>
              <a:hlinkClick xmlns:r="http://schemas.openxmlformats.org/officeDocument/2006/relationships" r:id="rId1" tooltip="Про виконавче провадження; нормативно-правовий акт № 1404-VIII від 02.06.2016"/>
            </a:rPr>
            <a:t>VIII</a:t>
          </a:r>
          <a:r>
            <a:rPr lang="en-US" sz="1800" b="0" i="0" u="none" dirty="0" smtClean="0">
              <a:solidFill>
                <a:schemeClr val="bg1"/>
              </a:solidFill>
            </a:rPr>
            <a:t> </a:t>
          </a:r>
          <a:r>
            <a:rPr lang="uk-UA" sz="1800" b="0" i="0" u="none" dirty="0" smtClean="0">
              <a:solidFill>
                <a:schemeClr val="bg1"/>
              </a:solidFill>
            </a:rPr>
            <a:t>передбачає обов'язок лише </a:t>
          </a:r>
          <a:r>
            <a:rPr lang="uk-UA" sz="1800" b="1" i="0" u="sng" dirty="0" smtClean="0">
              <a:solidFill>
                <a:schemeClr val="bg1"/>
              </a:solidFill>
            </a:rPr>
            <a:t>державного виконавця </a:t>
          </a:r>
          <a:r>
            <a:rPr lang="uk-UA" sz="1800" b="0" i="0" u="none" dirty="0" smtClean="0">
              <a:solidFill>
                <a:schemeClr val="bg1"/>
              </a:solidFill>
            </a:rPr>
            <a:t>передати відкрите виконавче провадження іншому державному виконавцю, який першим відкрив виконавче провадження, для виконання ним у рамках зведеного виконавчого провадження кількох рішень щодо одного боржника. Для </a:t>
          </a:r>
          <a:r>
            <a:rPr lang="uk-UA" sz="1800" b="0" i="0" u="sng" dirty="0" smtClean="0">
              <a:solidFill>
                <a:schemeClr val="bg1"/>
              </a:solidFill>
            </a:rPr>
            <a:t>приватного виконавця </a:t>
          </a:r>
          <a:r>
            <a:rPr lang="uk-UA" sz="1800" b="0" i="0" u="none" dirty="0" smtClean="0">
              <a:solidFill>
                <a:schemeClr val="bg1"/>
              </a:solidFill>
            </a:rPr>
            <a:t>такого обов’язку не передбачено</a:t>
          </a:r>
        </a:p>
        <a:p>
          <a:pPr algn="ctr" rtl="0">
            <a:lnSpc>
              <a:spcPct val="100000"/>
            </a:lnSpc>
            <a:spcAft>
              <a:spcPts val="0"/>
            </a:spcAft>
          </a:pPr>
          <a:r>
            <a:rPr lang="en-US" sz="1800" b="0" i="0" u="sng" dirty="0" smtClean="0">
              <a:hlinkClick xmlns:r="http://schemas.openxmlformats.org/officeDocument/2006/relationships" r:id="rId2"/>
            </a:rPr>
            <a:t>http://reestr.court.gov.ua/Review/78534731</a:t>
          </a:r>
          <a:r>
            <a:rPr lang="uk-UA" sz="1800" b="0" i="0" u="sng" dirty="0" smtClean="0"/>
            <a:t> </a:t>
          </a:r>
          <a:endParaRPr lang="uk-UA" sz="1800" b="0" i="0" dirty="0" smtClean="0">
            <a:hlinkClick xmlns:r="http://schemas.openxmlformats.org/officeDocument/2006/relationships" r:id="rId3"/>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Постанови ВП ВС  </a:t>
          </a:r>
          <a:r>
            <a:rPr lang="ru-RU" sz="2000" b="1" i="0" dirty="0" err="1" smtClean="0"/>
            <a:t>від</a:t>
          </a:r>
          <a:r>
            <a:rPr lang="ru-RU" sz="2000" b="1" i="0" dirty="0" smtClean="0"/>
            <a:t> 14.03.2018 року у </a:t>
          </a:r>
          <a:r>
            <a:rPr lang="ru-RU" sz="2000" b="1" i="0" dirty="0" err="1" smtClean="0"/>
            <a:t>справі</a:t>
          </a:r>
          <a:r>
            <a:rPr lang="ru-RU" sz="2000" b="1" i="0" dirty="0" smtClean="0"/>
            <a:t> № 660/612/16-ц, </a:t>
          </a:r>
          <a:r>
            <a:rPr lang="ru-RU" sz="2000" b="1" i="0" dirty="0" err="1" smtClean="0"/>
            <a:t>від</a:t>
          </a:r>
          <a:r>
            <a:rPr lang="ru-RU" sz="2000" b="1" i="0" dirty="0" smtClean="0"/>
            <a:t> 12.09.2018 року у </a:t>
          </a:r>
          <a:r>
            <a:rPr lang="ru-RU" sz="2000" b="1" i="0" dirty="0" err="1" smtClean="0"/>
            <a:t>справі</a:t>
          </a:r>
          <a:r>
            <a:rPr lang="ru-RU" sz="2000" b="1" i="0" dirty="0" smtClean="0"/>
            <a:t> № 906/530/17, </a:t>
          </a:r>
          <a:r>
            <a:rPr lang="ru-RU" sz="2000" b="1" i="0" dirty="0" err="1" smtClean="0"/>
            <a:t>від</a:t>
          </a:r>
          <a:r>
            <a:rPr lang="ru-RU" sz="2000" b="1" i="0" dirty="0" smtClean="0"/>
            <a:t> 17.10.2018 року у справах № 5028/16/2/2012 та </a:t>
          </a:r>
          <a:r>
            <a:rPr lang="uk-UA" sz="2000" b="1" i="0" dirty="0" smtClean="0"/>
            <a:t>№ 927/395/13</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54828">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r>
            <a:rPr lang="uk-UA" sz="2000" b="1" i="0" dirty="0" smtClean="0"/>
            <a:t>Постанова ВП ВС від 15.05.2018 у справі </a:t>
          </a:r>
        </a:p>
        <a:p>
          <a:pPr algn="ctr" rtl="0"/>
          <a:r>
            <a:rPr lang="uk-UA" sz="2000" b="1" i="0" dirty="0" smtClean="0"/>
            <a:t>№ 902/492/17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05.12.2018 у справі </a:t>
          </a:r>
        </a:p>
        <a:p>
          <a:pPr algn="ctr" rtl="0">
            <a:spcAft>
              <a:spcPts val="0"/>
            </a:spcAft>
          </a:pPr>
          <a:r>
            <a:rPr lang="uk-UA" sz="2000" b="1" i="0" dirty="0" smtClean="0"/>
            <a:t>№</a:t>
          </a:r>
          <a:r>
            <a:rPr lang="uk-UA" sz="2000" b="0" i="0" u="none" dirty="0" smtClean="0"/>
            <a:t>904/7326/17</a:t>
          </a:r>
          <a:endParaRPr lang="uk-UA" sz="2000" u="none"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ctr" rtl="0"/>
          <a:r>
            <a:rPr lang="uk-UA" sz="1800" dirty="0" smtClean="0"/>
            <a:t>У разі прийняття ОМС (як суб'єктом владних повноважень) ненормативного </a:t>
          </a:r>
          <a:r>
            <a:rPr lang="uk-UA" sz="1800" dirty="0" err="1" smtClean="0"/>
            <a:t>акта</a:t>
          </a:r>
          <a:r>
            <a:rPr lang="uk-UA" sz="1800" dirty="0" smtClean="0"/>
            <a:t>, що застосовується одноразово, який після реалізації вичерпує свою дію фактом його виконання і з прийняттям якого виникають правовідносини, пов'язані з реалізацією певних суб'єктивних прав та охоронюваних законом інтересів, позов, предметом якого є спірне рішення ОМС, не повинен розглядатися, оскільки обраний позивачем спосіб захисту порушених прав не забезпечує їх реального захисту.</a:t>
          </a:r>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r>
            <a:rPr lang="ru-RU" sz="2000" b="0" i="0" noProof="0" dirty="0" err="1" smtClean="0"/>
            <a:t>Рішення</a:t>
          </a:r>
          <a:r>
            <a:rPr lang="ru-RU" sz="2000" b="0" i="0" noProof="0" dirty="0" smtClean="0"/>
            <a:t> органу </a:t>
          </a:r>
          <a:r>
            <a:rPr lang="ru-RU" sz="2000" b="0" i="0" noProof="0" dirty="0" err="1" smtClean="0"/>
            <a:t>місцевого</a:t>
          </a:r>
          <a:r>
            <a:rPr lang="ru-RU" sz="2000" b="0" i="0" noProof="0" dirty="0" smtClean="0"/>
            <a:t> </a:t>
          </a:r>
          <a:r>
            <a:rPr lang="ru-RU" sz="2000" b="0" i="0" noProof="0" dirty="0" err="1" smtClean="0"/>
            <a:t>самоврядування</a:t>
          </a:r>
          <a:r>
            <a:rPr lang="ru-RU" sz="2000" b="0" i="0" noProof="0" dirty="0" smtClean="0"/>
            <a:t> у </a:t>
          </a:r>
          <a:r>
            <a:rPr lang="ru-RU" sz="2000" b="0" i="0" noProof="0" dirty="0" err="1" smtClean="0"/>
            <a:t>сфері</a:t>
          </a:r>
          <a:r>
            <a:rPr lang="ru-RU" sz="2000" b="0" i="0" noProof="0" dirty="0" smtClean="0"/>
            <a:t> </a:t>
          </a:r>
          <a:r>
            <a:rPr lang="ru-RU" sz="2000" b="0" i="0" noProof="0" dirty="0" err="1" smtClean="0"/>
            <a:t>земельних</a:t>
          </a:r>
          <a:r>
            <a:rPr lang="ru-RU" sz="2000" b="0" i="0" noProof="0" dirty="0" smtClean="0"/>
            <a:t> </a:t>
          </a:r>
          <a:r>
            <a:rPr lang="ru-RU" sz="2000" b="0" i="0" noProof="0" dirty="0" err="1" smtClean="0"/>
            <a:t>відносин</a:t>
          </a:r>
          <a:r>
            <a:rPr lang="ru-RU" sz="2000" b="0" i="0" noProof="0" dirty="0" smtClean="0"/>
            <a:t>, яке </a:t>
          </a:r>
          <a:r>
            <a:rPr lang="ru-RU" sz="2000" b="0" i="0" noProof="0" dirty="0" err="1" smtClean="0"/>
            <a:t>має</a:t>
          </a:r>
          <a:r>
            <a:rPr lang="ru-RU" sz="2000" b="0" i="0" noProof="0" dirty="0" smtClean="0"/>
            <a:t> </a:t>
          </a:r>
          <a:r>
            <a:rPr lang="ru-RU" sz="2000" b="0" i="0" noProof="0" dirty="0" err="1" smtClean="0"/>
            <a:t>ознаки</a:t>
          </a:r>
          <a:r>
            <a:rPr lang="ru-RU" sz="2000" b="0" i="0" noProof="0" dirty="0" smtClean="0"/>
            <a:t> ненормативного акта та </a:t>
          </a:r>
          <a:r>
            <a:rPr lang="ru-RU" sz="2000" b="0" i="0" noProof="0" dirty="0" err="1" smtClean="0"/>
            <a:t>вичерпує</a:t>
          </a:r>
          <a:r>
            <a:rPr lang="ru-RU" sz="2000" b="0" i="0" noProof="0" dirty="0" smtClean="0"/>
            <a:t> свою </a:t>
          </a:r>
          <a:r>
            <a:rPr lang="ru-RU" sz="2000" b="0" i="0" noProof="0" dirty="0" err="1" smtClean="0"/>
            <a:t>дію</a:t>
          </a:r>
          <a:r>
            <a:rPr lang="ru-RU" sz="2000" b="0" i="0" noProof="0" dirty="0" smtClean="0"/>
            <a:t> </a:t>
          </a:r>
          <a:r>
            <a:rPr lang="ru-RU" sz="2000" b="0" i="0" noProof="0" dirty="0" err="1" smtClean="0"/>
            <a:t>після</a:t>
          </a:r>
          <a:r>
            <a:rPr lang="ru-RU" sz="2000" b="0" i="0" noProof="0" dirty="0" smtClean="0"/>
            <a:t> </a:t>
          </a:r>
          <a:r>
            <a:rPr lang="ru-RU" sz="2000" b="0" i="0" noProof="0" dirty="0" err="1" smtClean="0"/>
            <a:t>його</a:t>
          </a:r>
          <a:r>
            <a:rPr lang="ru-RU" sz="2000" b="0" i="0" noProof="0" dirty="0" smtClean="0"/>
            <a:t> </a:t>
          </a:r>
          <a:r>
            <a:rPr lang="ru-RU" sz="2000" b="0" i="0" noProof="0" dirty="0" err="1" smtClean="0"/>
            <a:t>реалізації</a:t>
          </a:r>
          <a:r>
            <a:rPr lang="ru-RU" sz="2000" b="0" i="0" noProof="0" dirty="0" smtClean="0"/>
            <a:t>, </a:t>
          </a:r>
          <a:r>
            <a:rPr lang="ru-RU" sz="2000" b="0" i="0" noProof="0" dirty="0" err="1" smtClean="0"/>
            <a:t>може</a:t>
          </a:r>
          <a:r>
            <a:rPr lang="ru-RU" sz="2000" b="0" i="0" noProof="0" dirty="0" smtClean="0"/>
            <a:t> </a:t>
          </a:r>
          <a:r>
            <a:rPr lang="ru-RU" sz="2000" b="0" i="0" noProof="0" dirty="0" err="1" smtClean="0"/>
            <a:t>оспорюватися</a:t>
          </a:r>
          <a:r>
            <a:rPr lang="ru-RU" sz="2000" b="0" i="0" noProof="0" dirty="0" smtClean="0"/>
            <a:t> з точки </a:t>
          </a:r>
          <a:r>
            <a:rPr lang="ru-RU" sz="2000" b="0" i="0" noProof="0" dirty="0" err="1" smtClean="0"/>
            <a:t>зору</a:t>
          </a:r>
          <a:r>
            <a:rPr lang="ru-RU" sz="2000" b="0" i="0" noProof="0" dirty="0" smtClean="0"/>
            <a:t> </a:t>
          </a:r>
          <a:r>
            <a:rPr lang="ru-RU" sz="2000" b="0" i="0" noProof="0" dirty="0" err="1" smtClean="0"/>
            <a:t>законності</a:t>
          </a:r>
          <a:r>
            <a:rPr lang="ru-RU" sz="2000" b="0" i="0" noProof="0" dirty="0" smtClean="0"/>
            <a:t>, а </a:t>
          </a:r>
          <a:r>
            <a:rPr lang="ru-RU" sz="2000" b="0" i="0" noProof="0" dirty="0" err="1" smtClean="0"/>
            <a:t>вимоги</a:t>
          </a:r>
          <a:r>
            <a:rPr lang="ru-RU" sz="2000" b="0" i="0" noProof="0" dirty="0" smtClean="0"/>
            <a:t> про </a:t>
          </a:r>
          <a:r>
            <a:rPr lang="ru-RU" sz="2000" b="0" i="0" noProof="0" dirty="0" err="1" smtClean="0"/>
            <a:t>визнання</a:t>
          </a:r>
          <a:r>
            <a:rPr lang="ru-RU" sz="2000" b="0" i="0" noProof="0" dirty="0" smtClean="0"/>
            <a:t> </a:t>
          </a:r>
          <a:r>
            <a:rPr lang="ru-RU" sz="2000" b="0" i="0" noProof="0" dirty="0" err="1" smtClean="0"/>
            <a:t>рішення</a:t>
          </a:r>
          <a:r>
            <a:rPr lang="ru-RU" sz="2000" b="0" i="0" noProof="0" dirty="0" smtClean="0"/>
            <a:t> </a:t>
          </a:r>
          <a:r>
            <a:rPr lang="ru-RU" sz="2000" b="0" i="0" noProof="0" dirty="0" err="1" smtClean="0"/>
            <a:t>незаконним</a:t>
          </a:r>
          <a:r>
            <a:rPr lang="ru-RU" sz="2000" b="0" i="0" noProof="0" dirty="0" smtClean="0"/>
            <a:t> - </a:t>
          </a:r>
          <a:r>
            <a:rPr lang="ru-RU" sz="2000" b="0" i="0" noProof="0" dirty="0" err="1" smtClean="0"/>
            <a:t>розглядатися</a:t>
          </a:r>
          <a:r>
            <a:rPr lang="ru-RU" sz="2000" b="0" i="0" noProof="0" dirty="0" smtClean="0"/>
            <a:t> в порядку </a:t>
          </a:r>
          <a:r>
            <a:rPr lang="ru-RU" sz="2000" b="0" i="0" noProof="0" dirty="0" err="1" smtClean="0"/>
            <a:t>цивільного</a:t>
          </a:r>
          <a:r>
            <a:rPr lang="ru-RU" sz="2000" b="0" i="0" noProof="0" dirty="0" smtClean="0"/>
            <a:t> </a:t>
          </a:r>
          <a:r>
            <a:rPr lang="ru-RU" sz="2000" b="0" i="0" noProof="0" dirty="0" err="1" smtClean="0"/>
            <a:t>або</a:t>
          </a:r>
          <a:r>
            <a:rPr lang="ru-RU" sz="2000" b="0" i="0" noProof="0" dirty="0" smtClean="0"/>
            <a:t> </a:t>
          </a:r>
          <a:r>
            <a:rPr lang="ru-RU" sz="2000" b="0" i="0" noProof="0" dirty="0" err="1" smtClean="0"/>
            <a:t>господарського</a:t>
          </a:r>
          <a:r>
            <a:rPr lang="ru-RU" sz="2000" b="0" i="0" noProof="0" dirty="0" smtClean="0"/>
            <a:t> </a:t>
          </a:r>
          <a:r>
            <a:rPr lang="ru-RU" sz="2000" b="0" i="0" noProof="0" dirty="0" err="1" smtClean="0"/>
            <a:t>судочинства</a:t>
          </a:r>
          <a:r>
            <a:rPr lang="ru-RU" sz="2000" b="0" i="0" noProof="0" dirty="0" smtClean="0"/>
            <a:t>.</a:t>
          </a:r>
          <a:endParaRPr lang="uk-UA" sz="2000" b="0" i="0" noProof="0" dirty="0" smtClean="0"/>
        </a:p>
        <a:p>
          <a:r>
            <a:rPr lang="en-US" sz="2000" b="0" i="0" noProof="0" dirty="0" smtClean="0">
              <a:hlinkClick xmlns:r="http://schemas.openxmlformats.org/officeDocument/2006/relationships" r:id="rId1"/>
            </a:rPr>
            <a:t>http://www.reyestr.court.gov.ua/Review/77521253</a:t>
          </a:r>
          <a:r>
            <a:rPr lang="uk-UA" sz="2000" b="0" i="0" noProof="0" dirty="0" smtClean="0"/>
            <a:t> </a:t>
          </a:r>
          <a:endParaRPr lang="ru-RU" sz="20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ru-RU" sz="2000" b="1" i="0" dirty="0" smtClean="0"/>
            <a:t>Постанова ВСУ </a:t>
          </a:r>
          <a:r>
            <a:rPr lang="uk-UA" sz="2000" b="1" i="0" noProof="0" dirty="0" smtClean="0"/>
            <a:t>від</a:t>
          </a:r>
          <a:r>
            <a:rPr lang="ru-RU" sz="2000" b="1" i="0" dirty="0" smtClean="0"/>
            <a:t> </a:t>
          </a:r>
          <a:r>
            <a:rPr lang="uk-UA" sz="2000" b="1" i="0" dirty="0" smtClean="0"/>
            <a:t>11.11.2014 у справі № 21-405а14</a:t>
          </a:r>
          <a:endParaRPr lang="uk-UA" sz="20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19.06.2018 у справі </a:t>
          </a:r>
        </a:p>
        <a:p>
          <a:pPr algn="ctr" rtl="0">
            <a:spcAft>
              <a:spcPts val="0"/>
            </a:spcAft>
          </a:pPr>
          <a:r>
            <a:rPr lang="uk-UA" sz="2000" b="1" i="0" dirty="0" smtClean="0"/>
            <a:t>№916/1979/13</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r>
            <a:rPr lang="uk-UA" sz="1800" dirty="0" smtClean="0"/>
            <a:t>Позивачі звільняються від сплати судового збору за позовами про стягнення середнього заробітку за час затримки розрахунку при звільненні, який входить до структури заробітної плати. </a:t>
          </a:r>
          <a:r>
            <a:rPr lang="uk-UA" sz="1800" dirty="0" smtClean="0">
              <a:hlinkClick xmlns:r="http://schemas.openxmlformats.org/officeDocument/2006/relationships" r:id="rId1"/>
            </a:rPr>
            <a:t>http://reestr.court.gov.ua/Review/27595037</a:t>
          </a:r>
          <a:r>
            <a:rPr lang="uk-UA" sz="1800" dirty="0" smtClean="0"/>
            <a:t>  </a:t>
          </a:r>
          <a:r>
            <a:rPr lang="uk-UA" sz="1800" dirty="0" smtClean="0">
              <a:hlinkClick xmlns:r="http://schemas.openxmlformats.org/officeDocument/2006/relationships" r:id="rId2"/>
            </a:rPr>
            <a:t>http://reestr.court.gov.ua/Review/78048444</a:t>
          </a:r>
          <a:r>
            <a:rPr lang="uk-UA" sz="1800" dirty="0" smtClean="0"/>
            <a:t>  </a:t>
          </a:r>
          <a:r>
            <a:rPr lang="uk-UA" sz="1800" dirty="0" smtClean="0">
              <a:hlinkClick xmlns:r="http://schemas.openxmlformats.org/officeDocument/2006/relationships" r:id="rId3"/>
            </a:rPr>
            <a:t>http://reestr.court.gov.ua/Review/78979367</a:t>
          </a:r>
          <a:r>
            <a:rPr lang="uk-UA" sz="1800" dirty="0" smtClean="0"/>
            <a:t> </a:t>
          </a:r>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r>
            <a:rPr lang="uk-UA" sz="1600" dirty="0" smtClean="0"/>
            <a:t>Пільга щодо сплати судового збору, передбачена пунктом 1 частини першої </a:t>
          </a:r>
          <a:r>
            <a:rPr lang="en-US" sz="1600" dirty="0" err="1" smtClean="0">
              <a:hlinkClick xmlns:r="http://schemas.openxmlformats.org/officeDocument/2006/relationships" r:id="rId1" tooltip="Про судовий збір; нормативно-правовий акт № 3674-VI від 08.07.2011"/>
            </a:rPr>
            <a:t>статті</a:t>
          </a:r>
          <a:r>
            <a:rPr lang="en-US" sz="1600" dirty="0" smtClean="0">
              <a:hlinkClick xmlns:r="http://schemas.openxmlformats.org/officeDocument/2006/relationships" r:id="rId1" tooltip="Про судовий збір; нормативно-правовий акт № 3674-VI від 08.07.2011"/>
            </a:rPr>
            <a:t> 5 </a:t>
          </a:r>
          <a:r>
            <a:rPr lang="en-US" sz="1600" dirty="0" err="1" smtClean="0">
              <a:hlinkClick xmlns:r="http://schemas.openxmlformats.org/officeDocument/2006/relationships" r:id="rId1" tooltip="Про судовий збір; нормативно-правовий акт № 3674-VI від 08.07.2011"/>
            </a:rPr>
            <a:t>Закону</a:t>
          </a:r>
          <a:r>
            <a:rPr lang="en-US" sz="1600" dirty="0" smtClean="0">
              <a:hlinkClick xmlns:r="http://schemas.openxmlformats.org/officeDocument/2006/relationships" r:id="rId1" tooltip="Про судовий збір; нормативно-правовий акт № 3674-VI від 08.07.2011"/>
            </a:rPr>
            <a:t> </a:t>
          </a:r>
          <a:r>
            <a:rPr lang="en-US" sz="1600" dirty="0" err="1" smtClean="0">
              <a:hlinkClick xmlns:r="http://schemas.openxmlformats.org/officeDocument/2006/relationships" r:id="rId1" tooltip="Про судовий збір; нормативно-правовий акт № 3674-VI від 08.07.2011"/>
            </a:rPr>
            <a:t>України</a:t>
          </a:r>
          <a:r>
            <a:rPr lang="en-US" sz="1600" dirty="0" smtClean="0">
              <a:hlinkClick xmlns:r="http://schemas.openxmlformats.org/officeDocument/2006/relationships" r:id="rId1" tooltip="Про судовий збір; нормативно-правовий акт № 3674-VI від 08.07.2011"/>
            </a:rPr>
            <a:t> «</a:t>
          </a:r>
          <a:r>
            <a:rPr lang="en-US" sz="1600" dirty="0" err="1" smtClean="0">
              <a:hlinkClick xmlns:r="http://schemas.openxmlformats.org/officeDocument/2006/relationships" r:id="rId1" tooltip="Про судовий збір; нормативно-правовий акт № 3674-VI від 08.07.2011"/>
            </a:rPr>
            <a:t>Про</a:t>
          </a:r>
          <a:r>
            <a:rPr lang="en-US" sz="1600" dirty="0" smtClean="0">
              <a:hlinkClick xmlns:r="http://schemas.openxmlformats.org/officeDocument/2006/relationships" r:id="rId1" tooltip="Про судовий збір; нормативно-правовий акт № 3674-VI від 08.07.2011"/>
            </a:rPr>
            <a:t> </a:t>
          </a:r>
          <a:r>
            <a:rPr lang="en-US" sz="1600" dirty="0" err="1" smtClean="0">
              <a:hlinkClick xmlns:r="http://schemas.openxmlformats.org/officeDocument/2006/relationships" r:id="rId1" tooltip="Про судовий збір; нормативно-правовий акт № 3674-VI від 08.07.2011"/>
            </a:rPr>
            <a:t>судовий</a:t>
          </a:r>
          <a:r>
            <a:rPr lang="en-US" sz="1600" dirty="0" smtClean="0">
              <a:hlinkClick xmlns:r="http://schemas.openxmlformats.org/officeDocument/2006/relationships" r:id="rId1" tooltip="Про судовий збір; нормативно-правовий акт № 3674-VI від 08.07.2011"/>
            </a:rPr>
            <a:t> </a:t>
          </a:r>
          <a:r>
            <a:rPr lang="en-US" sz="1600" dirty="0" err="1" smtClean="0">
              <a:hlinkClick xmlns:r="http://schemas.openxmlformats.org/officeDocument/2006/relationships" r:id="rId1" tooltip="Про судовий збір; нормативно-правовий акт № 3674-VI від 08.07.2011"/>
            </a:rPr>
            <a:t>збір</a:t>
          </a:r>
          <a:r>
            <a:rPr lang="en-US" sz="1600" dirty="0" smtClean="0">
              <a:hlinkClick xmlns:r="http://schemas.openxmlformats.org/officeDocument/2006/relationships" r:id="rId1" tooltip="Про судовий збір; нормативно-правовий акт № 3674-VI від 08.07.2011"/>
            </a:rPr>
            <a:t>»</a:t>
          </a:r>
          <a:r>
            <a:rPr lang="en-US" sz="1600" dirty="0" smtClean="0"/>
            <a:t>, </a:t>
          </a:r>
          <a:r>
            <a:rPr lang="en-US" sz="1600" dirty="0" err="1" smtClean="0"/>
            <a:t>згідно</a:t>
          </a:r>
          <a:r>
            <a:rPr lang="en-US" sz="1600" dirty="0" smtClean="0"/>
            <a:t> з </a:t>
          </a:r>
          <a:r>
            <a:rPr lang="en-US" sz="1600" dirty="0" err="1" smtClean="0"/>
            <a:t>якою</a:t>
          </a:r>
          <a:r>
            <a:rPr lang="en-US" sz="1600" dirty="0" smtClean="0"/>
            <a:t> </a:t>
          </a:r>
          <a:r>
            <a:rPr lang="en-US" sz="1600" dirty="0" err="1" smtClean="0"/>
            <a:t>від</a:t>
          </a:r>
          <a:r>
            <a:rPr lang="en-US" sz="1600" dirty="0" smtClean="0"/>
            <a:t> </a:t>
          </a:r>
          <a:r>
            <a:rPr lang="en-US" sz="1600" dirty="0" err="1" smtClean="0"/>
            <a:t>сплати</a:t>
          </a:r>
          <a:r>
            <a:rPr lang="en-US" sz="1600" dirty="0" smtClean="0"/>
            <a:t> </a:t>
          </a:r>
          <a:r>
            <a:rPr lang="en-US" sz="1600" dirty="0" err="1" smtClean="0"/>
            <a:t>судового</a:t>
          </a:r>
          <a:r>
            <a:rPr lang="en-US" sz="1600" dirty="0" smtClean="0"/>
            <a:t> </a:t>
          </a:r>
          <a:r>
            <a:rPr lang="en-US" sz="1600" dirty="0" err="1" smtClean="0"/>
            <a:t>збору</a:t>
          </a:r>
          <a:r>
            <a:rPr lang="en-US" sz="1600" dirty="0" smtClean="0"/>
            <a:t> </a:t>
          </a:r>
          <a:r>
            <a:rPr lang="en-US" sz="1600" dirty="0" err="1" smtClean="0"/>
            <a:t>під</a:t>
          </a:r>
          <a:r>
            <a:rPr lang="en-US" sz="1600" dirty="0" smtClean="0"/>
            <a:t> </a:t>
          </a:r>
          <a:r>
            <a:rPr lang="en-US" sz="1600" dirty="0" err="1" smtClean="0"/>
            <a:t>час</a:t>
          </a:r>
          <a:r>
            <a:rPr lang="en-US" sz="1600" dirty="0" smtClean="0"/>
            <a:t> </a:t>
          </a:r>
          <a:r>
            <a:rPr lang="en-US" sz="1600" dirty="0" err="1" smtClean="0"/>
            <a:t>розгляду</a:t>
          </a:r>
          <a:r>
            <a:rPr lang="en-US" sz="1600" dirty="0" smtClean="0"/>
            <a:t> </a:t>
          </a:r>
          <a:r>
            <a:rPr lang="en-US" sz="1600" dirty="0" err="1" smtClean="0"/>
            <a:t>справи</a:t>
          </a:r>
          <a:r>
            <a:rPr lang="en-US" sz="1600" dirty="0" smtClean="0"/>
            <a:t> в </a:t>
          </a:r>
          <a:r>
            <a:rPr lang="en-US" sz="1600" dirty="0" err="1" smtClean="0"/>
            <a:t>усіх</a:t>
          </a:r>
          <a:r>
            <a:rPr lang="en-US" sz="1600" dirty="0" smtClean="0"/>
            <a:t> </a:t>
          </a:r>
          <a:r>
            <a:rPr lang="en-US" sz="1600" dirty="0" err="1" smtClean="0"/>
            <a:t>судових</a:t>
          </a:r>
          <a:r>
            <a:rPr lang="en-US" sz="1600" dirty="0" smtClean="0"/>
            <a:t> </a:t>
          </a:r>
          <a:r>
            <a:rPr lang="en-US" sz="1600" dirty="0" err="1" smtClean="0"/>
            <a:t>інстанціях</a:t>
          </a:r>
          <a:r>
            <a:rPr lang="en-US" sz="1600" dirty="0" smtClean="0"/>
            <a:t> </a:t>
          </a:r>
          <a:r>
            <a:rPr lang="en-US" sz="1600" dirty="0" err="1" smtClean="0"/>
            <a:t>звільняються</a:t>
          </a:r>
          <a:r>
            <a:rPr lang="en-US" sz="1600" dirty="0" smtClean="0"/>
            <a:t> </a:t>
          </a:r>
          <a:r>
            <a:rPr lang="en-US" sz="1600" dirty="0" err="1" smtClean="0"/>
            <a:t>позивачі</a:t>
          </a:r>
          <a:r>
            <a:rPr lang="en-US" sz="1600" dirty="0" smtClean="0"/>
            <a:t> - у </a:t>
          </a:r>
          <a:r>
            <a:rPr lang="en-US" sz="1600" dirty="0" err="1" smtClean="0"/>
            <a:t>справах</a:t>
          </a:r>
          <a:r>
            <a:rPr lang="en-US" sz="1600" dirty="0" smtClean="0"/>
            <a:t> </a:t>
          </a:r>
          <a:r>
            <a:rPr lang="en-US" sz="1600" dirty="0" err="1" smtClean="0"/>
            <a:t>про</a:t>
          </a:r>
          <a:r>
            <a:rPr lang="en-US" sz="1600" dirty="0" smtClean="0"/>
            <a:t> </a:t>
          </a:r>
          <a:r>
            <a:rPr lang="en-US" sz="1600" dirty="0" err="1" smtClean="0"/>
            <a:t>стягнення</a:t>
          </a:r>
          <a:r>
            <a:rPr lang="en-US" sz="1600" dirty="0" smtClean="0"/>
            <a:t> </a:t>
          </a:r>
          <a:r>
            <a:rPr lang="en-US" sz="1600" dirty="0" err="1" smtClean="0"/>
            <a:t>заробітної</a:t>
          </a:r>
          <a:r>
            <a:rPr lang="en-US" sz="1600" dirty="0" smtClean="0"/>
            <a:t> </a:t>
          </a:r>
          <a:r>
            <a:rPr lang="en-US" sz="1600" dirty="0" err="1" smtClean="0"/>
            <a:t>плати</a:t>
          </a:r>
          <a:r>
            <a:rPr lang="en-US" sz="1600" dirty="0" smtClean="0"/>
            <a:t> </a:t>
          </a:r>
          <a:r>
            <a:rPr lang="en-US" sz="1600" dirty="0" err="1" smtClean="0"/>
            <a:t>та</a:t>
          </a:r>
          <a:r>
            <a:rPr lang="en-US" sz="1600" dirty="0" smtClean="0"/>
            <a:t> </a:t>
          </a:r>
          <a:r>
            <a:rPr lang="en-US" sz="1600" dirty="0" err="1" smtClean="0"/>
            <a:t>поновлення</a:t>
          </a:r>
          <a:r>
            <a:rPr lang="en-US" sz="1600" dirty="0" smtClean="0"/>
            <a:t> </a:t>
          </a:r>
          <a:r>
            <a:rPr lang="en-US" sz="1600" dirty="0" err="1" smtClean="0"/>
            <a:t>на</a:t>
          </a:r>
          <a:r>
            <a:rPr lang="en-US" sz="1600" dirty="0" smtClean="0"/>
            <a:t> </a:t>
          </a:r>
          <a:r>
            <a:rPr lang="en-US" sz="1600" dirty="0" err="1" smtClean="0"/>
            <a:t>роботі</a:t>
          </a:r>
          <a:r>
            <a:rPr lang="en-US" sz="1600" dirty="0" smtClean="0"/>
            <a:t>, </a:t>
          </a:r>
          <a:r>
            <a:rPr lang="en-US" sz="1600" b="1" dirty="0" err="1" smtClean="0"/>
            <a:t>не</a:t>
          </a:r>
          <a:r>
            <a:rPr lang="en-US" sz="1600" b="1" dirty="0" smtClean="0"/>
            <a:t> </a:t>
          </a:r>
          <a:r>
            <a:rPr lang="en-US" sz="1600" b="1" dirty="0" err="1" smtClean="0"/>
            <a:t>поширюється</a:t>
          </a:r>
          <a:r>
            <a:rPr lang="en-US" sz="1600" dirty="0" smtClean="0"/>
            <a:t> </a:t>
          </a:r>
          <a:r>
            <a:rPr lang="en-US" sz="1600" dirty="0" err="1" smtClean="0"/>
            <a:t>на</a:t>
          </a:r>
          <a:r>
            <a:rPr lang="en-US" sz="1600" dirty="0" smtClean="0"/>
            <a:t> </a:t>
          </a:r>
          <a:r>
            <a:rPr lang="en-US" sz="1600" dirty="0" err="1" smtClean="0"/>
            <a:t>вимоги</a:t>
          </a:r>
          <a:r>
            <a:rPr lang="en-US" sz="1600" dirty="0" smtClean="0"/>
            <a:t> </a:t>
          </a:r>
          <a:r>
            <a:rPr lang="en-US" sz="1600" dirty="0" err="1" smtClean="0"/>
            <a:t>позивачів</a:t>
          </a:r>
          <a:r>
            <a:rPr lang="en-US" sz="1600" dirty="0" smtClean="0"/>
            <a:t> </a:t>
          </a:r>
          <a:r>
            <a:rPr lang="en-US" sz="1600" dirty="0" err="1" smtClean="0"/>
            <a:t>про</a:t>
          </a:r>
          <a:r>
            <a:rPr lang="en-US" sz="1600" dirty="0" smtClean="0"/>
            <a:t> </a:t>
          </a:r>
          <a:r>
            <a:rPr lang="en-US" sz="1600" dirty="0" err="1" smtClean="0"/>
            <a:t>стягнення</a:t>
          </a:r>
          <a:r>
            <a:rPr lang="en-US" sz="1600" dirty="0" smtClean="0"/>
            <a:t> </a:t>
          </a:r>
          <a:r>
            <a:rPr lang="en-US" sz="1600" dirty="0" err="1" smtClean="0"/>
            <a:t>середнього</a:t>
          </a:r>
          <a:r>
            <a:rPr lang="en-US" sz="1600" dirty="0" smtClean="0"/>
            <a:t> </a:t>
          </a:r>
          <a:r>
            <a:rPr lang="en-US" sz="1600" dirty="0" err="1" smtClean="0"/>
            <a:t>заробітку</a:t>
          </a:r>
          <a:r>
            <a:rPr lang="en-US" sz="1600" dirty="0" smtClean="0"/>
            <a:t> </a:t>
          </a:r>
          <a:r>
            <a:rPr lang="en-US" sz="1600" dirty="0" err="1" smtClean="0"/>
            <a:t>за</a:t>
          </a:r>
          <a:r>
            <a:rPr lang="en-US" sz="1600" dirty="0" smtClean="0"/>
            <a:t> </a:t>
          </a:r>
          <a:r>
            <a:rPr lang="en-US" sz="1600" dirty="0" err="1" smtClean="0"/>
            <a:t>час</a:t>
          </a:r>
          <a:r>
            <a:rPr lang="en-US" sz="1600" dirty="0" smtClean="0"/>
            <a:t> </a:t>
          </a:r>
          <a:r>
            <a:rPr lang="en-US" sz="1600" dirty="0" err="1" smtClean="0"/>
            <a:t>затримки</a:t>
          </a:r>
          <a:r>
            <a:rPr lang="en-US" sz="1600" dirty="0" smtClean="0"/>
            <a:t> </a:t>
          </a:r>
          <a:r>
            <a:rPr lang="en-US" sz="1600" dirty="0" err="1" smtClean="0"/>
            <a:t>розрахунку</a:t>
          </a:r>
          <a:r>
            <a:rPr lang="en-US" sz="1600" dirty="0" smtClean="0"/>
            <a:t> </a:t>
          </a:r>
          <a:r>
            <a:rPr lang="en-US" sz="1600" dirty="0" err="1" smtClean="0"/>
            <a:t>при</a:t>
          </a:r>
          <a:r>
            <a:rPr lang="en-US" sz="1600" dirty="0" smtClean="0"/>
            <a:t> </a:t>
          </a:r>
          <a:r>
            <a:rPr lang="en-US" sz="1600" dirty="0" err="1" smtClean="0"/>
            <a:t>звільненні</a:t>
          </a:r>
          <a:r>
            <a:rPr lang="en-US" sz="1600" dirty="0" smtClean="0"/>
            <a:t> </a:t>
          </a:r>
          <a:r>
            <a:rPr lang="en-US" sz="1600" dirty="0" err="1" smtClean="0"/>
            <a:t>під</a:t>
          </a:r>
          <a:r>
            <a:rPr lang="en-US" sz="1600" dirty="0" smtClean="0"/>
            <a:t> </a:t>
          </a:r>
          <a:r>
            <a:rPr lang="en-US" sz="1600" dirty="0" err="1" smtClean="0"/>
            <a:t>час</a:t>
          </a:r>
          <a:r>
            <a:rPr lang="en-US" sz="1600" dirty="0" smtClean="0"/>
            <a:t> </a:t>
          </a:r>
          <a:r>
            <a:rPr lang="en-US" sz="1600" dirty="0" err="1" smtClean="0"/>
            <a:t>розгляду</a:t>
          </a:r>
          <a:r>
            <a:rPr lang="en-US" sz="1600" dirty="0" smtClean="0"/>
            <a:t> </a:t>
          </a:r>
          <a:r>
            <a:rPr lang="en-US" sz="1600" dirty="0" err="1" smtClean="0"/>
            <a:t>таких</a:t>
          </a:r>
          <a:r>
            <a:rPr lang="en-US" sz="1600" dirty="0" smtClean="0"/>
            <a:t> </a:t>
          </a:r>
          <a:r>
            <a:rPr lang="en-US" sz="1600" dirty="0" err="1" smtClean="0"/>
            <a:t>справ</a:t>
          </a:r>
          <a:r>
            <a:rPr lang="en-US" sz="1600" dirty="0" smtClean="0"/>
            <a:t> в </a:t>
          </a:r>
          <a:r>
            <a:rPr lang="en-US" sz="1600" dirty="0" err="1" smtClean="0"/>
            <a:t>усіх</a:t>
          </a:r>
          <a:r>
            <a:rPr lang="en-US" sz="1600" dirty="0" smtClean="0"/>
            <a:t> </a:t>
          </a:r>
          <a:r>
            <a:rPr lang="en-US" sz="1600" dirty="0" err="1" smtClean="0"/>
            <a:t>судових</a:t>
          </a:r>
          <a:r>
            <a:rPr lang="en-US" sz="1600" dirty="0" smtClean="0"/>
            <a:t> </a:t>
          </a:r>
          <a:r>
            <a:rPr lang="en-US" sz="1600" dirty="0" err="1" smtClean="0"/>
            <a:t>інстанціях</a:t>
          </a:r>
          <a:r>
            <a:rPr lang="en-US" sz="1600" dirty="0" smtClean="0"/>
            <a:t>.</a:t>
          </a:r>
          <a:r>
            <a:rPr lang="uk-UA" sz="1600" dirty="0" smtClean="0"/>
            <a:t> </a:t>
          </a:r>
          <a:r>
            <a:rPr lang="uk-UA" sz="1600" dirty="0" smtClean="0">
              <a:hlinkClick xmlns:r="http://schemas.openxmlformats.org/officeDocument/2006/relationships" r:id="rId2"/>
            </a:rPr>
            <a:t>http://reestr.court.gov.ua/Review/79684987</a:t>
          </a:r>
          <a:r>
            <a:rPr lang="uk-UA" sz="1600" dirty="0" smtClean="0"/>
            <a:t> </a:t>
          </a:r>
          <a:endParaRPr lang="ru-RU" sz="16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uk-UA" sz="1600" dirty="0" smtClean="0"/>
            <a:t>Постанови ВСУ від 14.11.2012 у справі № 6-139цс12, КГС ВС від 19.10.2018 у справі №910/3262/16 КЦС ВС від 18.12.2018 у справі № 234/6607/17</a:t>
          </a:r>
          <a:endParaRPr lang="uk-UA" sz="16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dirty="0" smtClean="0"/>
            <a:t>постанова ВП ВС від 30.01.2019 у справі №910/4518/16</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ctr" rtl="0"/>
          <a:r>
            <a:rPr lang="ru-RU" sz="1800" b="0" i="0" dirty="0" smtClean="0"/>
            <a:t>При </a:t>
          </a:r>
          <a:r>
            <a:rPr lang="ru-RU" sz="1800" b="0" i="0" dirty="0" err="1" smtClean="0"/>
            <a:t>зверненні</a:t>
          </a:r>
          <a:r>
            <a:rPr lang="ru-RU" sz="1800" b="0" i="0" dirty="0" smtClean="0"/>
            <a:t> до суду з </a:t>
          </a:r>
          <a:r>
            <a:rPr lang="ru-RU" sz="1800" b="0" i="0" dirty="0" err="1" smtClean="0"/>
            <a:t>позовною</a:t>
          </a:r>
          <a:r>
            <a:rPr lang="ru-RU" sz="1800" b="0" i="0" dirty="0" smtClean="0"/>
            <a:t> </a:t>
          </a:r>
          <a:r>
            <a:rPr lang="ru-RU" sz="1800" b="0" i="0" dirty="0" err="1" smtClean="0"/>
            <a:t>заявою</a:t>
          </a:r>
          <a:r>
            <a:rPr lang="ru-RU" sz="1800" b="0" i="0" dirty="0" smtClean="0"/>
            <a:t> про </a:t>
          </a:r>
          <a:r>
            <a:rPr lang="ru-RU" sz="1800" b="0" i="0" dirty="0" err="1" smtClean="0"/>
            <a:t>звернення</a:t>
          </a:r>
          <a:r>
            <a:rPr lang="ru-RU" sz="1800" b="0" i="0" dirty="0" smtClean="0"/>
            <a:t>  </a:t>
          </a:r>
          <a:r>
            <a:rPr lang="ru-RU" sz="1800" b="0" i="0" dirty="0" err="1" smtClean="0"/>
            <a:t>стягнення</a:t>
          </a:r>
          <a:r>
            <a:rPr lang="ru-RU" sz="1800" b="0" i="0" dirty="0" smtClean="0"/>
            <a:t> </a:t>
          </a:r>
          <a:r>
            <a:rPr lang="ru-RU" sz="1800" b="0" i="0" dirty="0" err="1" smtClean="0"/>
            <a:t>заборгованості</a:t>
          </a:r>
          <a:r>
            <a:rPr lang="ru-RU" sz="1800" b="0" i="0" dirty="0" smtClean="0"/>
            <a:t> за </a:t>
          </a:r>
          <a:r>
            <a:rPr lang="ru-RU" sz="1800" b="0" i="0" dirty="0" err="1" smtClean="0"/>
            <a:t>кредитним</a:t>
          </a:r>
          <a:r>
            <a:rPr lang="ru-RU" sz="1800" b="0" i="0" dirty="0" smtClean="0"/>
            <a:t> договором на предмет </a:t>
          </a:r>
          <a:r>
            <a:rPr lang="ru-RU" sz="1800" b="0" i="0" dirty="0" err="1" smtClean="0"/>
            <a:t>іпотеки</a:t>
          </a:r>
          <a:r>
            <a:rPr lang="ru-RU" sz="1800" b="0" i="0" dirty="0" smtClean="0"/>
            <a:t>, </a:t>
          </a:r>
          <a:r>
            <a:rPr lang="ru-RU" sz="1800" b="0" i="0" dirty="0" err="1" smtClean="0"/>
            <a:t>судовий</a:t>
          </a:r>
          <a:r>
            <a:rPr lang="ru-RU" sz="1800" b="0" i="0" dirty="0" smtClean="0"/>
            <a:t> </a:t>
          </a:r>
          <a:r>
            <a:rPr lang="ru-RU" sz="1800" b="0" i="0" dirty="0" err="1" smtClean="0"/>
            <a:t>збір</a:t>
          </a:r>
          <a:r>
            <a:rPr lang="ru-RU" sz="1800" b="0" i="0" dirty="0" smtClean="0"/>
            <a:t> </a:t>
          </a:r>
          <a:r>
            <a:rPr lang="ru-RU" sz="1800" b="0" i="0" dirty="0" err="1" smtClean="0"/>
            <a:t>має</a:t>
          </a:r>
          <a:r>
            <a:rPr lang="ru-RU" sz="1800" b="0" i="0" dirty="0" smtClean="0"/>
            <a:t> </a:t>
          </a:r>
          <a:r>
            <a:rPr lang="ru-RU" sz="1800" b="0" i="0" dirty="0" err="1" smtClean="0"/>
            <a:t>сплачуватись</a:t>
          </a:r>
          <a:r>
            <a:rPr lang="ru-RU" sz="1800" b="0" i="0" dirty="0" smtClean="0"/>
            <a:t> в </a:t>
          </a:r>
          <a:r>
            <a:rPr lang="ru-RU" sz="1800" b="0" i="0" dirty="0" err="1" smtClean="0"/>
            <a:t>сумі</a:t>
          </a:r>
          <a:r>
            <a:rPr lang="ru-RU" sz="1800" b="0" i="0" dirty="0" smtClean="0"/>
            <a:t> - 1 </a:t>
          </a:r>
          <a:r>
            <a:rPr lang="ru-RU" sz="1800" b="0" i="0" dirty="0" err="1" smtClean="0"/>
            <a:t>розмір</a:t>
          </a:r>
          <a:r>
            <a:rPr lang="ru-RU" sz="1800" b="0" i="0" dirty="0" smtClean="0"/>
            <a:t> </a:t>
          </a:r>
          <a:r>
            <a:rPr lang="ru-RU" sz="1800" b="0" i="0" dirty="0" err="1" smtClean="0"/>
            <a:t>прожиткового</a:t>
          </a:r>
          <a:r>
            <a:rPr lang="ru-RU" sz="1800" b="0" i="0" dirty="0" smtClean="0"/>
            <a:t> </a:t>
          </a:r>
          <a:r>
            <a:rPr lang="ru-RU" sz="1800" b="0" i="0" dirty="0" err="1" smtClean="0"/>
            <a:t>мінімуму</a:t>
          </a:r>
          <a:r>
            <a:rPr lang="ru-RU" sz="1800" b="0" i="0" dirty="0" smtClean="0"/>
            <a:t> для </a:t>
          </a:r>
          <a:r>
            <a:rPr lang="ru-RU" sz="1800" b="0" i="0" dirty="0" err="1" smtClean="0"/>
            <a:t>працездатних</a:t>
          </a:r>
          <a:r>
            <a:rPr lang="ru-RU" sz="1800" b="0" i="0" dirty="0" smtClean="0"/>
            <a:t> </a:t>
          </a:r>
          <a:r>
            <a:rPr lang="ru-RU" sz="1800" b="0" i="0" dirty="0" err="1" smtClean="0"/>
            <a:t>осіб</a:t>
          </a:r>
          <a:r>
            <a:rPr lang="ru-RU" sz="1800" b="0" i="0" dirty="0" smtClean="0"/>
            <a:t> як за </a:t>
          </a:r>
          <a:r>
            <a:rPr lang="ru-RU" sz="1800" b="0" i="0" dirty="0" err="1" smtClean="0"/>
            <a:t>поданння</a:t>
          </a:r>
          <a:r>
            <a:rPr lang="ru-RU" sz="1800" b="0" i="0" dirty="0" smtClean="0"/>
            <a:t> до суду </a:t>
          </a:r>
          <a:r>
            <a:rPr lang="ru-RU" sz="1800" b="0" i="0" dirty="0" err="1" smtClean="0"/>
            <a:t>позовної</a:t>
          </a:r>
          <a:r>
            <a:rPr lang="ru-RU" sz="1800" b="0" i="0" dirty="0" smtClean="0"/>
            <a:t> заяви </a:t>
          </a:r>
          <a:r>
            <a:rPr lang="ru-RU" sz="1800" b="0" i="0" dirty="0" err="1" smtClean="0"/>
            <a:t>немайнового</a:t>
          </a:r>
          <a:r>
            <a:rPr lang="ru-RU" sz="1800" b="0" i="0" dirty="0" smtClean="0"/>
            <a:t> характеру, яка подана </a:t>
          </a:r>
          <a:r>
            <a:rPr lang="ru-RU" sz="1800" b="0" i="0" dirty="0" err="1" smtClean="0"/>
            <a:t>юридичною</a:t>
          </a:r>
          <a:r>
            <a:rPr lang="ru-RU" sz="1800" b="0" i="0" dirty="0" smtClean="0"/>
            <a:t> особою. </a:t>
          </a:r>
          <a:r>
            <a:rPr lang="en-US" sz="1800" dirty="0" smtClean="0">
              <a:hlinkClick xmlns:r="http://schemas.openxmlformats.org/officeDocument/2006/relationships" r:id="rId1"/>
            </a:rPr>
            <a:t>http://reestr.court.gov.ua/Review/71807544</a:t>
          </a:r>
          <a:r>
            <a:rPr lang="uk-UA" sz="1800" dirty="0" smtClean="0"/>
            <a:t> </a:t>
          </a:r>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spcAft>
              <a:spcPts val="0"/>
            </a:spcAft>
          </a:pPr>
          <a:r>
            <a:rPr lang="uk-UA" sz="1800" b="0" i="0" dirty="0" smtClean="0"/>
            <a:t>Відповідно до статей 1, 3, 4, 6 Закону </a:t>
          </a:r>
        </a:p>
        <a:p>
          <a:pPr algn="l" rtl="0">
            <a:spcAft>
              <a:spcPts val="0"/>
            </a:spcAft>
          </a:pPr>
          <a:r>
            <a:rPr lang="uk-UA" sz="1800" b="0" i="0" dirty="0" smtClean="0"/>
            <a:t>України «Про систему гарантування вкладів фізичних осіб» Фонд гарантування вкладів є державною спеціалізованою установою, яка виконує функції державного управління у сфері гарантування вкладів фізичних осіб, а Уповноважена особа Фонду виконує від імені Фонду делеговані останнім повноваження щодо ліквідації банку та гарантування вкладів фізичних осіб; спори, які виникають у цих правовідносинах, є публічно-правовими та підлягають вирішенню за правилами КАС України, а не за правилами ГПК України.</a:t>
          </a:r>
          <a:endParaRPr lang="uk-UA" sz="18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64757"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r>
            <a:rPr lang="uk-UA" sz="2000" dirty="0" smtClean="0"/>
            <a:t>Позовні вимоги про звернення стягнення на заставлене майно мають вартісну оцінку, носять майновий характер і розмір ставок судового збору за їх подання визначається за вимогами ст.4 ЗУ «Про судовий збір», виходячи з розміру грошових вимог позивача, на задоволення яких спрямовано позов. </a:t>
          </a:r>
          <a:r>
            <a:rPr lang="en-US" sz="2000" b="0" i="0" noProof="0" dirty="0" smtClean="0">
              <a:hlinkClick xmlns:r="http://schemas.openxmlformats.org/officeDocument/2006/relationships" r:id="rId1"/>
            </a:rPr>
            <a:t>http://www.reyestr.court.gov.ua/Review/77521253</a:t>
          </a:r>
          <a:r>
            <a:rPr lang="uk-UA" sz="2000" b="0" i="0" noProof="0" dirty="0" smtClean="0"/>
            <a:t> </a:t>
          </a:r>
          <a:endParaRPr lang="ru-RU" sz="20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uk-UA" sz="2000" dirty="0" smtClean="0">
              <a:latin typeface="Times New Roman" panose="02020603050405020304" pitchFamily="18" charset="0"/>
              <a:cs typeface="Times New Roman" panose="02020603050405020304" pitchFamily="18" charset="0"/>
            </a:rPr>
            <a:t>Постанова Касаційного цивільного суду у складі Верховного Суду від 23.01.2018 у справі № 2-340/461/16-ц</a:t>
          </a:r>
          <a:endParaRPr lang="uk-UA" sz="2000" dirty="0">
            <a:latin typeface="Times New Roman" panose="02020603050405020304" pitchFamily="18" charset="0"/>
            <a:cs typeface="Times New Roman" panose="02020603050405020304"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26.02.2019 у справі </a:t>
          </a:r>
        </a:p>
        <a:p>
          <a:pPr algn="ctr" rtl="0">
            <a:spcAft>
              <a:spcPts val="0"/>
            </a:spcAft>
          </a:pPr>
          <a:r>
            <a:rPr lang="uk-UA" sz="2000" b="1" i="0" dirty="0" smtClean="0"/>
            <a:t>№907/9/17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just" rtl="0"/>
          <a:r>
            <a:rPr lang="uk-UA" sz="1200" dirty="0" smtClean="0"/>
            <a:t>	</a:t>
          </a:r>
          <a:r>
            <a:rPr lang="uk-UA" sz="1800" dirty="0" smtClean="0"/>
            <a:t>Норма частини другої статті 88 Закону України «Про нотаріат» не обмежує трирічним строком нарахування заборгованості, на стягнення якої вчиняється виконавчий напис, за умови встановлення сторонами відповідно до статті 259 ЦК України збільшеної позовної давності для відповідної вимоги, в тому числі за домовленістю сторін </a:t>
          </a:r>
          <a:r>
            <a:rPr lang="en-US" sz="1800" dirty="0" smtClean="0">
              <a:hlinkClick xmlns:r="http://schemas.openxmlformats.org/officeDocument/2006/relationships" r:id="rId1"/>
            </a:rPr>
            <a:t>http://reestr.court.gov.ua/Review/74120843</a:t>
          </a:r>
          <a:endParaRPr lang="uk-UA" sz="18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1544"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algn="just" rtl="0"/>
          <a:r>
            <a:rPr lang="uk-UA" sz="1500" dirty="0" smtClean="0"/>
            <a:t>	</a:t>
          </a:r>
          <a:r>
            <a:rPr lang="uk-UA" sz="2000" dirty="0" smtClean="0"/>
            <a:t>Я</a:t>
          </a:r>
          <a:r>
            <a:rPr lang="ru-RU" sz="2000" b="0" i="0" dirty="0" smtClean="0"/>
            <a:t>к</a:t>
          </a:r>
          <a:r>
            <a:rPr lang="uk-UA" sz="2000" b="0" i="0" noProof="0" dirty="0" smtClean="0"/>
            <a:t>що</a:t>
          </a:r>
          <a:r>
            <a:rPr lang="ru-RU" sz="2000" b="0" i="0" dirty="0" smtClean="0"/>
            <a:t> для </a:t>
          </a:r>
          <a:r>
            <a:rPr lang="uk-UA" sz="2000" b="0" i="0" noProof="0" dirty="0" smtClean="0"/>
            <a:t>вимоги</a:t>
          </a:r>
          <a:r>
            <a:rPr lang="ru-RU" sz="2000" b="0" i="0" dirty="0" smtClean="0"/>
            <a:t>, за </a:t>
          </a:r>
          <a:r>
            <a:rPr lang="uk-UA" sz="2000" b="0" i="0" noProof="0" dirty="0" smtClean="0"/>
            <a:t>якою</a:t>
          </a:r>
          <a:r>
            <a:rPr lang="ru-RU" sz="2000" b="0" i="0" dirty="0" smtClean="0"/>
            <a:t> </a:t>
          </a:r>
          <a:r>
            <a:rPr lang="uk-UA" sz="2000" b="0" i="0" noProof="0" dirty="0" smtClean="0"/>
            <a:t>видається</a:t>
          </a:r>
          <a:r>
            <a:rPr lang="ru-RU" sz="2000" b="0" i="0" dirty="0" smtClean="0"/>
            <a:t> </a:t>
          </a:r>
          <a:r>
            <a:rPr lang="uk-UA" sz="2000" b="0" i="0" noProof="0" dirty="0" smtClean="0"/>
            <a:t>виконавчий</a:t>
          </a:r>
          <a:r>
            <a:rPr lang="ru-RU" sz="2000" b="0" i="0" dirty="0" smtClean="0"/>
            <a:t> </a:t>
          </a:r>
          <a:r>
            <a:rPr lang="uk-UA" sz="2000" b="0" i="0" noProof="0" dirty="0" smtClean="0"/>
            <a:t>напис</a:t>
          </a:r>
          <a:r>
            <a:rPr lang="ru-RU" sz="2000" b="0" i="0" dirty="0" smtClean="0"/>
            <a:t>, законом установлено </a:t>
          </a:r>
          <a:r>
            <a:rPr lang="uk-UA" sz="2000" b="0" i="0" noProof="0" dirty="0" smtClean="0"/>
            <a:t>інший</a:t>
          </a:r>
          <a:r>
            <a:rPr lang="ru-RU" sz="2000" b="0" i="0" dirty="0" smtClean="0"/>
            <a:t> строк </a:t>
          </a:r>
          <a:r>
            <a:rPr lang="uk-UA" sz="2000" b="0" i="0" noProof="0" dirty="0" smtClean="0"/>
            <a:t>давності</a:t>
          </a:r>
          <a:r>
            <a:rPr lang="ru-RU" sz="2000" b="0" i="0" dirty="0" smtClean="0"/>
            <a:t>, </a:t>
          </a:r>
          <a:r>
            <a:rPr lang="uk-UA" sz="2000" b="0" i="0" noProof="0" dirty="0" smtClean="0"/>
            <a:t>виконавчий</a:t>
          </a:r>
          <a:r>
            <a:rPr lang="ru-RU" sz="2000" b="0" i="0" dirty="0" smtClean="0"/>
            <a:t> </a:t>
          </a:r>
          <a:r>
            <a:rPr lang="uk-UA" sz="2000" b="0" i="0" noProof="0" dirty="0" smtClean="0"/>
            <a:t>напис</a:t>
          </a:r>
          <a:r>
            <a:rPr lang="ru-RU" sz="2000" b="0" i="0" dirty="0" smtClean="0"/>
            <a:t> </a:t>
          </a:r>
          <a:r>
            <a:rPr lang="uk-UA" sz="2000" b="0" i="0" noProof="0" dirty="0" smtClean="0"/>
            <a:t>видається</a:t>
          </a:r>
          <a:r>
            <a:rPr lang="ru-RU" sz="2000" b="0" i="0" dirty="0" smtClean="0"/>
            <a:t> у межах </a:t>
          </a:r>
          <a:r>
            <a:rPr lang="uk-UA" sz="2000" b="0" i="0" noProof="0" dirty="0" smtClean="0"/>
            <a:t>цього</a:t>
          </a:r>
          <a:r>
            <a:rPr lang="ru-RU" sz="2000" b="0" i="0" dirty="0" smtClean="0"/>
            <a:t> строку. </a:t>
          </a:r>
          <a:r>
            <a:rPr lang="uk-UA" sz="2000" b="0" i="0" noProof="0" dirty="0" smtClean="0"/>
            <a:t>Тобто</a:t>
          </a:r>
          <a:r>
            <a:rPr lang="ru-RU" sz="2000" b="0" i="0" dirty="0" smtClean="0"/>
            <a:t>, </a:t>
          </a:r>
          <a:r>
            <a:rPr lang="uk-UA" sz="2000" b="0" i="0" noProof="0" dirty="0" smtClean="0"/>
            <a:t>інший</a:t>
          </a:r>
          <a:r>
            <a:rPr lang="ru-RU" sz="2000" b="0" i="0" dirty="0" smtClean="0"/>
            <a:t> строк </a:t>
          </a:r>
          <a:r>
            <a:rPr lang="uk-UA" sz="2000" b="0" i="0" noProof="0" dirty="0" smtClean="0"/>
            <a:t>давності</a:t>
          </a:r>
          <a:r>
            <a:rPr lang="ru-RU" sz="2000" b="0" i="0" dirty="0" smtClean="0"/>
            <a:t> для </a:t>
          </a:r>
          <a:r>
            <a:rPr lang="uk-UA" sz="2000" b="0" i="0" noProof="0" dirty="0" smtClean="0"/>
            <a:t>вчинення</a:t>
          </a:r>
          <a:r>
            <a:rPr lang="ru-RU" sz="2000" b="0" i="0" dirty="0" smtClean="0"/>
            <a:t> </a:t>
          </a:r>
          <a:r>
            <a:rPr lang="uk-UA" sz="2000" b="0" i="0" noProof="0" dirty="0" smtClean="0"/>
            <a:t>виконавчого</a:t>
          </a:r>
          <a:r>
            <a:rPr lang="ru-RU" sz="2000" b="0" i="0" dirty="0" smtClean="0"/>
            <a:t> </a:t>
          </a:r>
          <a:r>
            <a:rPr lang="uk-UA" sz="2000" b="0" i="0" noProof="0" dirty="0" smtClean="0"/>
            <a:t>напису</a:t>
          </a:r>
          <a:r>
            <a:rPr lang="ru-RU" sz="2000" b="0" i="0" dirty="0" smtClean="0"/>
            <a:t> </a:t>
          </a:r>
          <a:r>
            <a:rPr lang="uk-UA" sz="2000" b="0" i="0" noProof="0" dirty="0" smtClean="0"/>
            <a:t>нотаріуса</a:t>
          </a:r>
          <a:r>
            <a:rPr lang="ru-RU" sz="2000" b="0" i="0" dirty="0" smtClean="0"/>
            <a:t> повинен бути прямо </a:t>
          </a:r>
          <a:r>
            <a:rPr lang="uk-UA" sz="2000" b="0" i="0" noProof="0" dirty="0" smtClean="0"/>
            <a:t>передбачений</a:t>
          </a:r>
          <a:r>
            <a:rPr lang="ru-RU" sz="2000" b="0" i="0" dirty="0" smtClean="0"/>
            <a:t> </a:t>
          </a:r>
          <a:r>
            <a:rPr lang="uk-UA" sz="2000" b="0" i="0" noProof="0" dirty="0" smtClean="0"/>
            <a:t>саме</a:t>
          </a:r>
          <a:r>
            <a:rPr lang="ru-RU" sz="2000" b="0" i="0" dirty="0" smtClean="0"/>
            <a:t> законом, і не </a:t>
          </a:r>
          <a:r>
            <a:rPr lang="uk-UA" sz="2000" b="0" i="0" noProof="0" dirty="0" smtClean="0"/>
            <a:t>може</a:t>
          </a:r>
          <a:r>
            <a:rPr lang="ru-RU" sz="2000" b="0" i="0" dirty="0" smtClean="0"/>
            <a:t> бути </a:t>
          </a:r>
          <a:r>
            <a:rPr lang="uk-UA" sz="2000" b="0" i="0" noProof="0" dirty="0" smtClean="0"/>
            <a:t>змінений</a:t>
          </a:r>
          <a:r>
            <a:rPr lang="ru-RU" sz="2000" b="0" i="0" dirty="0" smtClean="0"/>
            <a:t> </a:t>
          </a:r>
          <a:r>
            <a:rPr lang="uk-UA" sz="2000" b="0" i="0" noProof="0" dirty="0" smtClean="0"/>
            <a:t>домовленістю</a:t>
          </a:r>
          <a:r>
            <a:rPr lang="ru-RU" sz="2000" b="0" i="0" dirty="0" smtClean="0"/>
            <a:t> </a:t>
          </a:r>
          <a:r>
            <a:rPr lang="uk-UA" sz="2000" b="0" i="0" noProof="0" dirty="0" smtClean="0"/>
            <a:t>сторін</a:t>
          </a:r>
          <a:r>
            <a:rPr lang="en-US" sz="2000" dirty="0" smtClean="0">
              <a:hlinkClick xmlns:r="http://schemas.openxmlformats.org/officeDocument/2006/relationships" r:id="rId1"/>
            </a:rPr>
            <a:t>http://reestr.court.gov.ua/Review/83589983</a:t>
          </a:r>
          <a:endParaRPr lang="ru-RU" sz="20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uk-UA" sz="1800" b="0" i="0" dirty="0" smtClean="0"/>
            <a:t>Постанови Касаційного цивільного суду у складі Верховного Суду від </a:t>
          </a:r>
          <a:r>
            <a:rPr lang="uk-UA" sz="1800" dirty="0" smtClean="0"/>
            <a:t>17.05.2018 у справі №307/1580/17</a:t>
          </a:r>
          <a:endParaRPr lang="uk-UA" sz="1800" dirty="0">
            <a:latin typeface="Times New Roman" panose="02020603050405020304" pitchFamily="18" charset="0"/>
            <a:cs typeface="Times New Roman" panose="02020603050405020304"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02.07.2019 у справі </a:t>
          </a:r>
        </a:p>
        <a:p>
          <a:pPr algn="ctr" rtl="0">
            <a:spcAft>
              <a:spcPts val="0"/>
            </a:spcAft>
          </a:pPr>
          <a:r>
            <a:rPr lang="uk-UA" sz="2000" b="1" i="0" dirty="0" smtClean="0"/>
            <a:t>№916/3006/17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895302C9-729B-4C74-B4E8-9A8E6ABD3847}" type="presOf" srcId="{CEC9EB15-5746-4F36-8AFD-EACA623DA04B}" destId="{491186E1-D2E0-4DE9-9FD1-C23BC272EA6B}" srcOrd="0" destOrd="0" presId="urn:microsoft.com/office/officeart/2005/8/layout/vList2"/>
    <dgm:cxn modelId="{1AFFF161-2DFE-4EDD-9394-0F32826ACE8E}" type="presOf" srcId="{24E5C34E-DA21-45B9-B55D-F89D03FA1B3A}" destId="{3C8EE393-9385-4B7F-8750-BF622842E9A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just" rtl="0"/>
          <a:r>
            <a:rPr lang="uk-UA" sz="1200" dirty="0" smtClean="0"/>
            <a:t>	</a:t>
          </a:r>
          <a:r>
            <a:rPr lang="uk-UA" sz="1600" dirty="0" smtClean="0"/>
            <a:t>В</a:t>
          </a:r>
          <a:r>
            <a:rPr lang="uk-UA" sz="1600" b="0" i="0" u="none" dirty="0" smtClean="0"/>
            <a:t>изнання недійсним рішення суб`єкта владних повноважень про надання земельної ділянки у власність фізичній особі, безпосередньо не впливає на права і обов`язки такої фізичної особи, якщо вона не є власником земельної ділянки на момент пред`явлення позову і якщо жодні позовні вимоги до такої фізичної особи позивачем не заявлені.</a:t>
          </a:r>
        </a:p>
        <a:p>
          <a:pPr algn="just" rtl="0"/>
          <a:r>
            <a:rPr lang="en-US" sz="1600" dirty="0" smtClean="0">
              <a:hlinkClick xmlns:r="http://schemas.openxmlformats.org/officeDocument/2006/relationships" r:id="rId1"/>
            </a:rPr>
            <a:t>http://reestr.court.gov.ua/Review/80115448</a:t>
          </a:r>
          <a:endParaRPr lang="uk-UA" sz="1600" dirty="0" smtClean="0"/>
        </a:p>
        <a:p>
          <a:pPr algn="just" rtl="0"/>
          <a:r>
            <a:rPr lang="en-US" sz="1600" dirty="0" smtClean="0">
              <a:hlinkClick xmlns:r="http://schemas.openxmlformats.org/officeDocument/2006/relationships" r:id="rId2"/>
            </a:rPr>
            <a:t>http://reestr.court.gov.ua/Review/82637256</a:t>
          </a:r>
          <a:endParaRPr lang="uk-UA" sz="1600" dirty="0" smtClean="0"/>
        </a:p>
        <a:p>
          <a:pPr algn="just" rtl="0"/>
          <a:r>
            <a:rPr lang="uk-UA" sz="1500" dirty="0" smtClean="0"/>
            <a:t> </a:t>
          </a:r>
          <a:endParaRPr lang="uk-UA" sz="1500" noProof="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1544"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algn="just" rtl="0"/>
          <a:r>
            <a:rPr lang="uk-UA" sz="1500" b="0" i="0" u="none" dirty="0" smtClean="0"/>
            <a:t>	Вимога про скасування рішення суб`єкта владних повноважень у сфері земельних відносин, ухваленого на користь фізичної особи, в якої з цього рішення виникли відповідні права та обов`язки, безпосередньо стосується прав та обов`язків цієї особи, тому відповідний спір має розглядатися судом за правилами </a:t>
          </a:r>
          <a:r>
            <a:rPr lang="uk-UA" sz="1500" b="0" i="0" dirty="0" smtClean="0"/>
            <a:t>Цивільного процесуального кодексу України</a:t>
          </a:r>
          <a:r>
            <a:rPr lang="uk-UA" sz="1500" b="0" i="0" u="none" dirty="0" smtClean="0"/>
            <a:t>. </a:t>
          </a:r>
          <a:r>
            <a:rPr lang="en-US" sz="1500" b="0" i="0" u="none" dirty="0" smtClean="0">
              <a:hlinkClick xmlns:r="http://schemas.openxmlformats.org/officeDocument/2006/relationships" r:id="rId1"/>
            </a:rPr>
            <a:t>http://reestr.court.gov.ua/Review/84153021</a:t>
          </a:r>
          <a:r>
            <a:rPr lang="uk-UA" sz="1500" b="0" i="0" u="none" dirty="0" smtClean="0"/>
            <a:t>  </a:t>
          </a:r>
          <a:r>
            <a:rPr lang="uk-UA" sz="1200" b="0" i="0" u="none" dirty="0" smtClean="0"/>
            <a:t>Наведене відповідає висновкам, викладеним раніше ВП ВС в постановах від 04.07.2018 у справі №361/3009/16-ц, 07.11.2018 у справах №488/6211/14-ц, №488/5027/14-ц, від 30.01.2019 у справі № 485/1472/17, від 15.05.2019 у справах №522/7636/14-ц, №469/1346/18, від 26.06.2019 року у справі № 911/2258/18.</a:t>
          </a:r>
          <a:endParaRPr lang="ru-RU" sz="1200" b="0" i="0" dirty="0" smtClean="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21" custRadScaleInc="-29">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spcAft>
              <a:spcPts val="0"/>
            </a:spcAft>
          </a:pPr>
          <a:r>
            <a:rPr lang="uk-UA" sz="1800" b="0" i="0" dirty="0" smtClean="0"/>
            <a:t>Постанови ВП ВС від </a:t>
          </a:r>
          <a:r>
            <a:rPr lang="uk-UA" sz="1800" b="0" i="0" u="none" dirty="0" smtClean="0"/>
            <a:t>12.02.2019 у справі №911/414/18 та від 12.06.2019 у справі № 911/848/18</a:t>
          </a:r>
          <a:endParaRPr lang="uk-UA" sz="1800" dirty="0">
            <a:latin typeface="Times New Roman" panose="02020603050405020304" pitchFamily="18" charset="0"/>
            <a:cs typeface="Times New Roman" panose="02020603050405020304"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dgm:t>
        <a:bodyPr/>
        <a:lstStyle/>
        <a:p>
          <a:pPr rtl="0">
            <a:spcAft>
              <a:spcPts val="0"/>
            </a:spcAft>
          </a:pPr>
          <a:r>
            <a:rPr lang="uk-UA" sz="1800" b="0" i="0" dirty="0" smtClean="0"/>
            <a:t> справи у спорах між суб'єктами господарювання, де однією зі сторін є банк, повноваження управління та контролю якого здійснює Фонд гарантування вкладів фізичних осіб під час процедури виведення такого банку з ринку або його ліквідації, у тому числі в особі уповноваженої особи (осіб) Фонду гарантування вкладів фізичних осіб, відносяться </a:t>
          </a:r>
          <a:r>
            <a:rPr lang="uk-UA" sz="1800" b="1" i="0" u="sng" dirty="0" smtClean="0"/>
            <a:t>до юрисдикції господарських судів…</a:t>
          </a:r>
        </a:p>
        <a:p>
          <a:pPr rtl="0">
            <a:spcAft>
              <a:spcPts val="0"/>
            </a:spcAft>
          </a:pPr>
          <a:r>
            <a:rPr lang="en-US" sz="1800" b="1" i="0" u="sng" dirty="0" smtClean="0">
              <a:hlinkClick xmlns:r="http://schemas.openxmlformats.org/officeDocument/2006/relationships" r:id="rId1"/>
            </a:rPr>
            <a:t>http://www.reyestr.court.gov.ua/Review/74838910</a:t>
          </a:r>
          <a:r>
            <a:rPr lang="uk-UA" sz="1800" b="1" i="0" u="sng" dirty="0" smtClean="0"/>
            <a:t> </a:t>
          </a:r>
          <a:endParaRPr lang="uk-UA" sz="1600" dirty="0"/>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48406" custRadScaleRad="100565" custRadScaleInc="30">
        <dgm:presLayoutVars>
          <dgm:bulletEnabled val="1"/>
        </dgm:presLayoutVars>
      </dgm:prSet>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2382589-6E86-4157-B1EE-FD456E74B819}" type="presOf" srcId="{109A425D-96BE-4C4C-B32F-69B188308839}" destId="{4532A5CD-ED12-4521-B172-187366941F6A}" srcOrd="0" destOrd="0" presId="urn:microsoft.com/office/officeart/2005/8/layout/cycle2"/>
    <dgm:cxn modelId="{590DDE79-0B3B-47CC-918A-9A2EEE8C0771}" type="presOf" srcId="{2626830C-0EB7-49A5-8B47-6224EDCCDD67}" destId="{77B318FB-71D7-41D0-AA84-1F15136221FC}" srcOrd="0" destOrd="0" presId="urn:microsoft.com/office/officeart/2005/8/layout/cycle2"/>
    <dgm:cxn modelId="{6156CDB9-A928-4893-AF1C-0F96C1BC541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latin typeface="+mn-lt"/>
            </a:rPr>
            <a:t>Постанова ВП ВС від </a:t>
          </a:r>
          <a:r>
            <a:rPr lang="uk-UA" sz="2000" b="1" i="0" dirty="0" smtClean="0">
              <a:latin typeface="+mn-lt"/>
            </a:rPr>
            <a:t>21.08.2019 </a:t>
          </a:r>
          <a:r>
            <a:rPr lang="uk-UA" sz="2000" b="1" i="0" dirty="0" smtClean="0">
              <a:latin typeface="+mn-lt"/>
            </a:rPr>
            <a:t>у справі </a:t>
          </a:r>
        </a:p>
        <a:p>
          <a:pPr algn="ctr" rtl="0">
            <a:spcAft>
              <a:spcPts val="0"/>
            </a:spcAft>
          </a:pPr>
          <a:r>
            <a:rPr lang="uk-UA" sz="2000" b="1" i="0" dirty="0" smtClean="0">
              <a:latin typeface="+mn-lt"/>
            </a:rPr>
            <a:t>№</a:t>
          </a:r>
          <a:r>
            <a:rPr lang="en-US" sz="2000" b="1" i="0" dirty="0" smtClean="0">
              <a:latin typeface="Calibri" panose="020F0502020204030204" pitchFamily="34" charset="0"/>
              <a:cs typeface="Calibri" panose="020F0502020204030204" pitchFamily="34" charset="0"/>
            </a:rPr>
            <a:t>911/3681/17</a:t>
          </a:r>
          <a:endParaRPr lang="uk-UA" sz="2000" b="1" i="0" dirty="0">
            <a:latin typeface="Calibri" panose="020F0502020204030204" pitchFamily="34" charset="0"/>
            <a:cs typeface="Calibri" panose="020F0502020204030204" pitchFamily="34"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dgm:t>
        <a:bodyPr/>
        <a:lstStyle/>
        <a:p>
          <a:pPr algn="ctr" rtl="0"/>
          <a:r>
            <a:rPr lang="ru-RU" sz="1800" b="1" i="0" dirty="0" smtClean="0"/>
            <a:t>Постанови ВСУ </a:t>
          </a:r>
          <a:r>
            <a:rPr lang="ru-RU" sz="1800" b="1" i="0" dirty="0" err="1" smtClean="0"/>
            <a:t>від</a:t>
          </a:r>
          <a:r>
            <a:rPr lang="ru-RU" sz="1800" b="1" i="0" dirty="0" smtClean="0"/>
            <a:t> 15.06.2016 у </a:t>
          </a:r>
          <a:r>
            <a:rPr lang="ru-RU" sz="1800" b="1" i="0" dirty="0" err="1" smtClean="0"/>
            <a:t>справі</a:t>
          </a:r>
          <a:r>
            <a:rPr lang="ru-RU" sz="1800" b="1" i="0" dirty="0" smtClean="0"/>
            <a:t> № 21-286а16 та </a:t>
          </a:r>
          <a:r>
            <a:rPr lang="ru-RU" sz="1800" b="1" i="0" dirty="0" err="1" smtClean="0"/>
            <a:t>від</a:t>
          </a:r>
          <a:r>
            <a:rPr lang="ru-RU" sz="1800" b="1" i="0" dirty="0" smtClean="0"/>
            <a:t> 16.02.2016 у </a:t>
          </a:r>
          <a:r>
            <a:rPr lang="ru-RU" sz="1800" b="1" i="0" dirty="0" err="1" smtClean="0"/>
            <a:t>справі</a:t>
          </a:r>
          <a:r>
            <a:rPr lang="ru-RU" sz="1800" b="1" i="0" dirty="0" smtClean="0"/>
            <a:t> № 21-4846а15</a:t>
          </a:r>
          <a:endParaRPr lang="uk-UA" sz="1800" dirty="0"/>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5214522-3F03-42E1-9D60-1637433AC531}" type="presOf" srcId="{7D6ACE49-2C7D-4B55-8258-8FF78D2D3F87}" destId="{7A20DE31-9AEC-4203-B692-5715756E6C53}" srcOrd="0" destOrd="0" presId="urn:microsoft.com/office/officeart/2005/8/layout/vList2"/>
    <dgm:cxn modelId="{754F01FB-404D-4FBC-89B6-4D30C107BD57}" type="presOf" srcId="{2A52989D-F7FB-4581-A78D-5AA2820D8337}" destId="{D3023C26-3E73-4E84-8F9D-13921BA3731C}" srcOrd="0" destOrd="0" presId="urn:microsoft.com/office/officeart/2005/8/layout/vList2"/>
    <dgm:cxn modelId="{994158E5-C481-4B11-8CEF-32CECD396E0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dgm:t>
        <a:bodyPr/>
        <a:lstStyle/>
        <a:p>
          <a:pPr algn="ctr" rtl="0">
            <a:spcAft>
              <a:spcPts val="0"/>
            </a:spcAft>
          </a:pPr>
          <a:r>
            <a:rPr lang="uk-UA" sz="2000" b="1" i="0" dirty="0" smtClean="0"/>
            <a:t>Постанова ВП ВС від 12.06.2018 у справі </a:t>
          </a:r>
        </a:p>
        <a:p>
          <a:pPr algn="ctr" rtl="0">
            <a:spcAft>
              <a:spcPts val="0"/>
            </a:spcAft>
          </a:pPr>
          <a:r>
            <a:rPr lang="uk-UA" sz="2000" b="1" i="0" dirty="0" smtClean="0"/>
            <a:t>№ 910/14465/17</a:t>
          </a:r>
          <a:endParaRPr lang="uk-UA" sz="2000" dirty="0"/>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0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AFFF161-2DFE-4EDD-9394-0F32826ACE8E}" type="presOf" srcId="{24E5C34E-DA21-45B9-B55D-F89D03FA1B3A}" destId="{3C8EE393-9385-4B7F-8750-BF622842E9AB}" srcOrd="0" destOrd="0" presId="urn:microsoft.com/office/officeart/2005/8/layout/vList2"/>
    <dgm:cxn modelId="{895302C9-729B-4C74-B4E8-9A8E6ABD3847}" type="presOf" srcId="{CEC9EB15-5746-4F36-8AFD-EACA623DA04B}" destId="{491186E1-D2E0-4DE9-9FD1-C23BC272EA6B}" srcOrd="0" destOrd="0" presId="urn:microsoft.com/office/officeart/2005/8/layout/vList2"/>
    <dgm:cxn modelId="{222AA398-10D3-428F-B4D5-6F99F6206DB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dgm:t>
        <a:bodyPr/>
        <a:lstStyle/>
        <a:p>
          <a:pPr algn="l" rtl="0">
            <a:spcAft>
              <a:spcPts val="0"/>
            </a:spcAft>
          </a:pPr>
          <a:r>
            <a:rPr lang="uk-UA" sz="1800" b="0" i="0" dirty="0" smtClean="0"/>
            <a:t>В разі прийняття органом місцевого самоврядування (як суб'єктом владних повноважень) ненормативного </a:t>
          </a:r>
          <a:r>
            <a:rPr lang="uk-UA" sz="1800" b="0" i="0" dirty="0" err="1" smtClean="0"/>
            <a:t>акта</a:t>
          </a:r>
          <a:r>
            <a:rPr lang="uk-UA" sz="1800" b="0" i="0" dirty="0" smtClean="0"/>
            <a:t>, який застосовується одноразово, після реалізації вичерпує свою дію фактом його виконання і з прийняттям якого виникають правовідносини, пов'язані з реалізацією певних суб'єктивних прав та охоронюваних законом інтересів (зокрема, рішення про передачу земельних ділянок у власність, укладення договору оренди), позов, предметом якого є спірне рішення органу місцевого самоврядування, не повинен розглядатися, оскільки обраний позивачем спосіб захисту порушених прав не забезпечує їх реального захисту.</a:t>
          </a:r>
          <a:endParaRPr lang="uk-UA" sz="1800" dirty="0"/>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Y="187735" custLinFactNeighborX="-8030" custLinFactNeighborY="549"/>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0EA5F59-C255-4343-8944-3A479A4A30E9}" type="presOf" srcId="{4BC3F7BD-86BF-47FB-9DB0-44B4694B5F1C}" destId="{3EF56D4A-9A76-4414-A5F2-8066BE125047}" srcOrd="0" destOrd="0" presId="urn:microsoft.com/office/officeart/2005/8/layout/lProcess3"/>
    <dgm:cxn modelId="{8132D3AB-C204-430E-99C3-AEF98E7A6E02}" type="presOf" srcId="{7A615780-D022-4AFF-8D48-AB7A7B171E5F}" destId="{548A3B55-16F6-480F-B82A-08DB5D3007E9}" srcOrd="0" destOrd="0" presId="urn:microsoft.com/office/officeart/2005/8/layout/lProcess3"/>
    <dgm:cxn modelId="{F8D3DE10-9FA5-48DA-A369-055A8AB6DB80}" type="presParOf" srcId="{548A3B55-16F6-480F-B82A-08DB5D3007E9}" destId="{A3C4AD7B-2E3E-44E9-8180-719FA0B03778}" srcOrd="0" destOrd="0" presId="urn:microsoft.com/office/officeart/2005/8/layout/lProcess3"/>
    <dgm:cxn modelId="{9CC83907-F435-4B6E-957B-93FB82EC9A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88535"/>
          <a:ext cx="5447687" cy="3590178"/>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uk-UA" sz="2000" b="0" i="0" kern="1200" dirty="0" smtClean="0"/>
            <a:t>Відповідно до частини 1 статті 11 Закону України «Про іпотеку» майновий поручитель несе відповідальність перед </a:t>
          </a:r>
          <a:r>
            <a:rPr lang="uk-UA" sz="2000" b="0" i="0" kern="1200" dirty="0" err="1" smtClean="0"/>
            <a:t>іпотекодержателем</a:t>
          </a:r>
          <a:r>
            <a:rPr lang="uk-UA" sz="2000" b="0" i="0" kern="1200" dirty="0" smtClean="0"/>
            <a:t> за невиконання боржником основного зобов'язання виключно в межах вартості предмета іпотеки. Тобто відповідальність майнового поручителя як </a:t>
          </a:r>
          <a:r>
            <a:rPr lang="uk-UA" sz="2000" b="0" i="0" kern="1200" dirty="0" err="1" smtClean="0"/>
            <a:t>іпотекодавця</a:t>
          </a:r>
          <a:r>
            <a:rPr lang="uk-UA" sz="2000" b="0" i="0" kern="1200" dirty="0" smtClean="0"/>
            <a:t>, який не є одночасно боржником в основному зобов'язанні, обмежується вартістю майна, переданого в іпотеку. </a:t>
          </a:r>
          <a:endParaRPr lang="uk-UA" sz="2000" kern="1200" dirty="0"/>
        </a:p>
      </dsp:txBody>
      <dsp:txXfrm>
        <a:off x="0" y="88535"/>
        <a:ext cx="4550143" cy="359017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17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ts val="0"/>
            </a:spcAft>
          </a:pPr>
          <a:r>
            <a:rPr lang="uk-UA" sz="1800" b="0" i="0" kern="1200" dirty="0" smtClean="0"/>
            <a:t> </a:t>
          </a:r>
          <a:r>
            <a:rPr lang="ru-RU" sz="1800" b="0" i="0" kern="1200" dirty="0" smtClean="0"/>
            <a:t>Особа, </a:t>
          </a:r>
          <a:r>
            <a:rPr lang="ru-RU" sz="1800" b="0" i="0" kern="1200" dirty="0" err="1" smtClean="0"/>
            <a:t>законний</a:t>
          </a:r>
          <a:r>
            <a:rPr lang="ru-RU" sz="1800" b="0" i="0" kern="1200" dirty="0" smtClean="0"/>
            <a:t> </a:t>
          </a:r>
          <a:r>
            <a:rPr lang="ru-RU" sz="1800" b="0" i="0" kern="1200" dirty="0" err="1" smtClean="0"/>
            <a:t>інтерес</a:t>
          </a:r>
          <a:r>
            <a:rPr lang="ru-RU" sz="1800" b="0" i="0" kern="1200" dirty="0" smtClean="0"/>
            <a:t> </a:t>
          </a:r>
          <a:r>
            <a:rPr lang="ru-RU" sz="1800" b="0" i="0" kern="1200" dirty="0" err="1" smtClean="0"/>
            <a:t>або</a:t>
          </a:r>
          <a:r>
            <a:rPr lang="ru-RU" sz="1800" b="0" i="0" kern="1200" dirty="0" smtClean="0"/>
            <a:t> право </a:t>
          </a:r>
          <a:r>
            <a:rPr lang="ru-RU" sz="1800" b="0" i="0" kern="1200" dirty="0" err="1" smtClean="0"/>
            <a:t>якої</a:t>
          </a:r>
          <a:r>
            <a:rPr lang="ru-RU" sz="1800" b="0" i="0" kern="1200" dirty="0" smtClean="0"/>
            <a:t> порушено, </a:t>
          </a:r>
          <a:r>
            <a:rPr lang="ru-RU" sz="1800" b="0" i="0" kern="1200" dirty="0" err="1" smtClean="0"/>
            <a:t>може</a:t>
          </a:r>
          <a:r>
            <a:rPr lang="ru-RU" sz="1800" b="0" i="0" kern="1200" dirty="0" smtClean="0"/>
            <a:t> </a:t>
          </a:r>
          <a:r>
            <a:rPr lang="ru-RU" sz="1800" b="0" i="0" kern="1200" dirty="0" err="1" smtClean="0"/>
            <a:t>скористатися</a:t>
          </a:r>
          <a:r>
            <a:rPr lang="ru-RU" sz="1800" b="0" i="0" kern="1200" dirty="0" smtClean="0"/>
            <a:t> способом </a:t>
          </a:r>
          <a:r>
            <a:rPr lang="ru-RU" sz="1800" b="0" i="0" kern="1200" dirty="0" err="1" smtClean="0"/>
            <a:t>захисту</a:t>
          </a:r>
          <a:r>
            <a:rPr lang="ru-RU" sz="1800" b="0" i="0" kern="1200" dirty="0" smtClean="0"/>
            <a:t>, </a:t>
          </a:r>
          <a:r>
            <a:rPr lang="ru-RU" sz="1800" b="0" i="0" kern="1200" dirty="0" err="1" smtClean="0"/>
            <a:t>який</a:t>
          </a:r>
          <a:r>
            <a:rPr lang="ru-RU" sz="1800" b="0" i="0" kern="1200" dirty="0" smtClean="0"/>
            <a:t> прямо </a:t>
          </a:r>
          <a:r>
            <a:rPr lang="ru-RU" sz="1800" b="0" i="0" kern="1200" dirty="0" err="1" smtClean="0"/>
            <a:t>передбачено</a:t>
          </a:r>
          <a:r>
            <a:rPr lang="ru-RU" sz="1800" b="0" i="0" kern="1200" dirty="0" smtClean="0"/>
            <a:t> нормою </a:t>
          </a:r>
          <a:r>
            <a:rPr lang="ru-RU" sz="1800" b="0" i="0" kern="1200" dirty="0" err="1" smtClean="0"/>
            <a:t>матеріального</a:t>
          </a:r>
          <a:r>
            <a:rPr lang="ru-RU" sz="1800" b="0" i="0" kern="1200" dirty="0" smtClean="0"/>
            <a:t> права. На </a:t>
          </a:r>
          <a:r>
            <a:rPr lang="ru-RU" sz="1800" b="0" i="0" kern="1200" dirty="0" err="1" smtClean="0"/>
            <a:t>таку</a:t>
          </a:r>
          <a:r>
            <a:rPr lang="ru-RU" sz="1800" b="0" i="0" kern="1200" dirty="0" smtClean="0"/>
            <a:t> особу (</a:t>
          </a:r>
          <a:r>
            <a:rPr lang="ru-RU" sz="1800" b="0" i="0" kern="1200" dirty="0" err="1" smtClean="0"/>
            <a:t>позивача</a:t>
          </a:r>
          <a:r>
            <a:rPr lang="ru-RU" sz="1800" b="0" i="0" kern="1200" dirty="0" smtClean="0"/>
            <a:t>) не </a:t>
          </a:r>
          <a:r>
            <a:rPr lang="ru-RU" sz="1800" b="0" i="0" kern="1200" dirty="0" err="1" smtClean="0"/>
            <a:t>можна</a:t>
          </a:r>
          <a:r>
            <a:rPr lang="ru-RU" sz="1800" b="0" i="0" kern="1200" dirty="0" smtClean="0"/>
            <a:t> </a:t>
          </a:r>
          <a:r>
            <a:rPr lang="ru-RU" sz="1800" b="0" i="0" kern="1200" dirty="0" err="1" smtClean="0"/>
            <a:t>покладати</a:t>
          </a:r>
          <a:r>
            <a:rPr lang="ru-RU" sz="1800" b="0" i="0" kern="1200" dirty="0" smtClean="0"/>
            <a:t> </a:t>
          </a:r>
          <a:r>
            <a:rPr lang="ru-RU" sz="1800" b="0" i="0" kern="1200" dirty="0" err="1" smtClean="0"/>
            <a:t>обов'язок</a:t>
          </a:r>
          <a:r>
            <a:rPr lang="ru-RU" sz="1800" b="0" i="0" kern="1200" dirty="0" smtClean="0"/>
            <a:t> </a:t>
          </a:r>
          <a:r>
            <a:rPr lang="ru-RU" sz="1800" b="0" i="0" kern="1200" dirty="0" err="1" smtClean="0"/>
            <a:t>об'єднання</a:t>
          </a:r>
          <a:r>
            <a:rPr lang="ru-RU" sz="1800" b="0" i="0" kern="1200" dirty="0" smtClean="0"/>
            <a:t> </a:t>
          </a:r>
          <a:r>
            <a:rPr lang="ru-RU" sz="1800" b="0" i="0" kern="1200" dirty="0" err="1" smtClean="0"/>
            <a:t>вимог</a:t>
          </a:r>
          <a:r>
            <a:rPr lang="ru-RU" sz="1800" b="0" i="0" kern="1200" dirty="0" smtClean="0"/>
            <a:t> про </a:t>
          </a:r>
          <a:r>
            <a:rPr lang="ru-RU" sz="1800" b="0" i="0" kern="1200" dirty="0" err="1" smtClean="0"/>
            <a:t>визнання</a:t>
          </a:r>
          <a:r>
            <a:rPr lang="ru-RU" sz="1800" b="0" i="0" kern="1200" dirty="0" smtClean="0"/>
            <a:t> </a:t>
          </a:r>
          <a:r>
            <a:rPr lang="ru-RU" sz="1800" b="0" i="0" kern="1200" dirty="0" err="1" smtClean="0"/>
            <a:t>протиправним</a:t>
          </a:r>
          <a:r>
            <a:rPr lang="ru-RU" sz="1800" b="0" i="0" kern="1200" dirty="0" smtClean="0"/>
            <a:t> і </a:t>
          </a:r>
          <a:r>
            <a:rPr lang="ru-RU" sz="1800" b="0" i="0" kern="1200" dirty="0" err="1" smtClean="0"/>
            <a:t>скасування</a:t>
          </a:r>
          <a:r>
            <a:rPr lang="ru-RU" sz="1800" b="0" i="0" kern="1200" dirty="0" smtClean="0"/>
            <a:t> </a:t>
          </a:r>
          <a:r>
            <a:rPr lang="ru-RU" sz="1800" b="0" i="0" kern="1200" dirty="0" err="1" smtClean="0"/>
            <a:t>рішення</a:t>
          </a:r>
          <a:r>
            <a:rPr lang="ru-RU" sz="1800" b="0" i="0" kern="1200" dirty="0" smtClean="0"/>
            <a:t> органу </a:t>
          </a:r>
          <a:r>
            <a:rPr lang="ru-RU" sz="1800" b="0" i="0" kern="1200" dirty="0" err="1" smtClean="0"/>
            <a:t>місцевого</a:t>
          </a:r>
          <a:r>
            <a:rPr lang="ru-RU" sz="1800" b="0" i="0" kern="1200" dirty="0" smtClean="0"/>
            <a:t> </a:t>
          </a:r>
          <a:r>
            <a:rPr lang="ru-RU" sz="1800" b="0" i="0" kern="1200" dirty="0" err="1" smtClean="0"/>
            <a:t>самоврядування</a:t>
          </a:r>
          <a:r>
            <a:rPr lang="ru-RU" sz="1800" b="0" i="0" kern="1200" dirty="0" smtClean="0"/>
            <a:t> та </a:t>
          </a:r>
          <a:r>
            <a:rPr lang="ru-RU" sz="1800" b="0" i="0" kern="1200" dirty="0" err="1" smtClean="0"/>
            <a:t>вимог</a:t>
          </a:r>
          <a:r>
            <a:rPr lang="ru-RU" sz="1800" b="0" i="0" kern="1200" dirty="0" smtClean="0"/>
            <a:t> про </a:t>
          </a:r>
          <a:r>
            <a:rPr lang="ru-RU" sz="1800" b="0" i="0" kern="1200" dirty="0" err="1" smtClean="0"/>
            <a:t>скасування</a:t>
          </a:r>
          <a:r>
            <a:rPr lang="ru-RU" sz="1800" b="0" i="0" kern="1200" dirty="0" smtClean="0"/>
            <a:t> </a:t>
          </a:r>
          <a:r>
            <a:rPr lang="ru-RU" sz="1800" b="0" i="0" kern="1200" dirty="0" err="1" smtClean="0"/>
            <a:t>правовстановлюючих</a:t>
          </a:r>
          <a:r>
            <a:rPr lang="ru-RU" sz="1800" b="0" i="0" kern="1200" dirty="0" smtClean="0"/>
            <a:t> </a:t>
          </a:r>
          <a:r>
            <a:rPr lang="ru-RU" sz="1800" b="0" i="0" kern="1200" dirty="0" err="1" smtClean="0"/>
            <a:t>документів</a:t>
          </a:r>
          <a:r>
            <a:rPr lang="ru-RU" sz="1800" b="0" i="0" kern="1200" dirty="0" smtClean="0"/>
            <a:t> на </a:t>
          </a:r>
          <a:r>
            <a:rPr lang="ru-RU" sz="1800" b="0" i="0" kern="1200" dirty="0" err="1" smtClean="0"/>
            <a:t>земельну</a:t>
          </a:r>
          <a:r>
            <a:rPr lang="ru-RU" sz="1800" b="0" i="0" kern="1200" dirty="0" smtClean="0"/>
            <a:t> </a:t>
          </a:r>
          <a:r>
            <a:rPr lang="ru-RU" sz="1800" b="0" i="0" kern="1200" dirty="0" err="1" smtClean="0"/>
            <a:t>ділянку</a:t>
          </a:r>
          <a:r>
            <a:rPr lang="ru-RU" sz="1800" b="0" i="0" kern="1200" dirty="0" smtClean="0"/>
            <a:t>, </a:t>
          </a:r>
          <a:r>
            <a:rPr lang="ru-RU" sz="1800" b="0" i="0" kern="1200" dirty="0" err="1" smtClean="0"/>
            <a:t>укладених</a:t>
          </a:r>
          <a:r>
            <a:rPr lang="ru-RU" sz="1800" b="0" i="0" kern="1200" dirty="0" smtClean="0"/>
            <a:t> (</a:t>
          </a:r>
          <a:r>
            <a:rPr lang="ru-RU" sz="1800" b="0" i="0" kern="1200" dirty="0" err="1" smtClean="0"/>
            <a:t>виданих</a:t>
          </a:r>
          <a:r>
            <a:rPr lang="ru-RU" sz="1800" b="0" i="0" kern="1200" dirty="0" smtClean="0"/>
            <a:t>) на </a:t>
          </a:r>
          <a:r>
            <a:rPr lang="ru-RU" sz="1800" b="0" i="0" kern="1200" dirty="0" err="1" smtClean="0"/>
            <a:t>підставі</a:t>
          </a:r>
          <a:r>
            <a:rPr lang="ru-RU" sz="1800" b="0" i="0" kern="1200" dirty="0" smtClean="0"/>
            <a:t> такого </a:t>
          </a:r>
          <a:r>
            <a:rPr lang="ru-RU" sz="1800" b="0" i="0" kern="1200" dirty="0" err="1" smtClean="0"/>
            <a:t>рішення</a:t>
          </a:r>
          <a:r>
            <a:rPr lang="ru-RU" sz="1800" b="0" i="0" kern="1200" dirty="0" smtClean="0"/>
            <a:t>….</a:t>
          </a:r>
          <a:endParaRPr lang="uk-UA" sz="1800" b="1" i="0" u="sng" kern="1200" dirty="0" smtClean="0"/>
        </a:p>
        <a:p>
          <a:pPr lvl="0" algn="ctr" defTabSz="800100" rtl="0">
            <a:lnSpc>
              <a:spcPct val="90000"/>
            </a:lnSpc>
            <a:spcBef>
              <a:spcPct val="0"/>
            </a:spcBef>
            <a:spcAft>
              <a:spcPts val="0"/>
            </a:spcAft>
          </a:pPr>
          <a:r>
            <a:rPr lang="en-US" sz="1800" b="1" i="0" u="sng" kern="1200" dirty="0" smtClean="0">
              <a:hlinkClick xmlns:r="http://schemas.openxmlformats.org/officeDocument/2006/relationships" r:id="rId1"/>
            </a:rPr>
            <a:t>http://www.reyestr.court.gov.ua/Review/74506122</a:t>
          </a:r>
          <a:r>
            <a:rPr lang="uk-UA" sz="1800" b="1" i="0" u="sng" kern="1200" dirty="0" smtClean="0"/>
            <a:t> </a:t>
          </a:r>
          <a:endParaRPr lang="uk-UA" sz="1600" kern="1200" dirty="0"/>
        </a:p>
      </dsp:txBody>
      <dsp:txXfrm>
        <a:off x="885874" y="597102"/>
        <a:ext cx="4277380" cy="28822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ru-RU" sz="2000" b="1" i="0" kern="1200" dirty="0" err="1" smtClean="0"/>
            <a:t>від</a:t>
          </a:r>
          <a:r>
            <a:rPr lang="ru-RU" sz="2000" b="1" i="0" kern="1200" dirty="0" smtClean="0"/>
            <a:t> 11.11.2014</a:t>
          </a:r>
        </a:p>
        <a:p>
          <a:pPr lvl="0" algn="ctr" defTabSz="889000" rtl="0">
            <a:lnSpc>
              <a:spcPct val="90000"/>
            </a:lnSpc>
            <a:spcBef>
              <a:spcPct val="0"/>
            </a:spcBef>
            <a:spcAft>
              <a:spcPts val="0"/>
            </a:spcAft>
          </a:pPr>
          <a:r>
            <a:rPr lang="ru-RU" sz="2000" b="1" i="0" kern="1200" dirty="0" smtClean="0"/>
            <a:t> у </a:t>
          </a:r>
          <a:r>
            <a:rPr lang="ru-RU" sz="2000" b="1" i="0" kern="1200" dirty="0" err="1" smtClean="0"/>
            <a:t>справі</a:t>
          </a:r>
          <a:r>
            <a:rPr lang="ru-RU" sz="2000" b="1" i="0" kern="1200" dirty="0" smtClean="0"/>
            <a:t> №21-405а14</a:t>
          </a:r>
          <a:endParaRPr lang="uk-UA" sz="2000" kern="1200" dirty="0"/>
        </a:p>
      </dsp:txBody>
      <dsp:txXfrm>
        <a:off x="37662" y="37667"/>
        <a:ext cx="4897893" cy="6961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30.05.2018 у справі </a:t>
          </a:r>
        </a:p>
        <a:p>
          <a:pPr lvl="0" algn="ctr" defTabSz="889000" rtl="0">
            <a:lnSpc>
              <a:spcPct val="90000"/>
            </a:lnSpc>
            <a:spcBef>
              <a:spcPct val="0"/>
            </a:spcBef>
            <a:spcAft>
              <a:spcPts val="0"/>
            </a:spcAft>
          </a:pPr>
          <a:r>
            <a:rPr lang="uk-UA" sz="2000" b="1" i="0" kern="1200" dirty="0" smtClean="0"/>
            <a:t>№923/466/17</a:t>
          </a:r>
          <a:endParaRPr lang="uk-UA" sz="2000" kern="1200" dirty="0"/>
        </a:p>
      </dsp:txBody>
      <dsp:txXfrm>
        <a:off x="37626" y="37626"/>
        <a:ext cx="5431786" cy="69551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1005"/>
          <a:ext cx="5287931" cy="3970919"/>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l" defTabSz="1066800" rtl="0">
            <a:lnSpc>
              <a:spcPct val="90000"/>
            </a:lnSpc>
            <a:spcBef>
              <a:spcPct val="0"/>
            </a:spcBef>
            <a:spcAft>
              <a:spcPts val="0"/>
            </a:spcAft>
          </a:pPr>
          <a:r>
            <a:rPr lang="uk-UA" sz="2400" b="0" i="0" kern="1200" dirty="0" smtClean="0"/>
            <a:t>Відповідно до статті 1 Господарського процесуального кодексу України (в редакції, чинній на час розгляду справи) право на звернення до господарського суду з позовом мають юридичні особи, які здійснюють підприємницьку діяльність, пов'язану з отриманням прибутку.</a:t>
          </a:r>
          <a:endParaRPr lang="uk-UA" sz="2400" kern="1200" dirty="0"/>
        </a:p>
      </dsp:txBody>
      <dsp:txXfrm>
        <a:off x="0" y="1005"/>
        <a:ext cx="4295201" cy="397091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17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ts val="0"/>
            </a:spcAft>
          </a:pPr>
          <a:r>
            <a:rPr lang="uk-UA" sz="2000" b="0" i="0" kern="1200" dirty="0" smtClean="0"/>
            <a:t> Відповідно до частини першої статті 1 Господарського процесуального кодексу України (у редакції, чинній на час виникнення спірних правовідносин) до господарського суду мають право звертатися підприємства, установи, організації, що є суб'єктами некомерційної господарської діяльності</a:t>
          </a:r>
          <a:r>
            <a:rPr lang="ru-RU" sz="2000" b="0" i="0" kern="1200" dirty="0" smtClean="0"/>
            <a:t>….</a:t>
          </a:r>
          <a:endParaRPr lang="uk-UA" sz="2000" b="1" i="0" u="sng" kern="1200" dirty="0" smtClean="0"/>
        </a:p>
        <a:p>
          <a:pPr lvl="0" algn="ctr" defTabSz="889000" rtl="0">
            <a:lnSpc>
              <a:spcPct val="90000"/>
            </a:lnSpc>
            <a:spcBef>
              <a:spcPct val="0"/>
            </a:spcBef>
            <a:spcAft>
              <a:spcPts val="0"/>
            </a:spcAft>
          </a:pPr>
          <a:r>
            <a:rPr lang="en-US" sz="1800" b="1" i="0" u="sng" kern="1200" dirty="0" smtClean="0">
              <a:hlinkClick xmlns:r="http://schemas.openxmlformats.org/officeDocument/2006/relationships" r:id="rId1"/>
            </a:rPr>
            <a:t>http://www.reyestr.court.gov.ua/Review/73598967</a:t>
          </a:r>
          <a:r>
            <a:rPr lang="uk-UA" sz="1800" b="1" i="0" u="sng" kern="1200" dirty="0" smtClean="0"/>
            <a:t> </a:t>
          </a:r>
          <a:endParaRPr lang="uk-UA" sz="1600" kern="1200" dirty="0"/>
        </a:p>
      </dsp:txBody>
      <dsp:txXfrm>
        <a:off x="885874" y="597102"/>
        <a:ext cx="4277380" cy="288221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ru-RU" sz="2000" b="1" i="0" kern="1200" dirty="0" err="1" smtClean="0"/>
            <a:t>від</a:t>
          </a:r>
          <a:r>
            <a:rPr lang="ru-RU" sz="2000" b="1" i="0" kern="1200" dirty="0" smtClean="0"/>
            <a:t> </a:t>
          </a:r>
          <a:r>
            <a:rPr lang="uk-UA" sz="2000" b="1" i="0" kern="1200" dirty="0" smtClean="0"/>
            <a:t>30.03.2016 </a:t>
          </a:r>
        </a:p>
        <a:p>
          <a:pPr lvl="0" algn="ctr" defTabSz="889000" rtl="0">
            <a:lnSpc>
              <a:spcPct val="90000"/>
            </a:lnSpc>
            <a:spcBef>
              <a:spcPct val="0"/>
            </a:spcBef>
            <a:spcAft>
              <a:spcPts val="0"/>
            </a:spcAft>
          </a:pPr>
          <a:r>
            <a:rPr lang="uk-UA" sz="2000" b="1" i="0" kern="1200" dirty="0" smtClean="0"/>
            <a:t>у справі №915/175/15</a:t>
          </a:r>
          <a:endParaRPr lang="uk-UA" sz="2000" kern="1200" dirty="0"/>
        </a:p>
      </dsp:txBody>
      <dsp:txXfrm>
        <a:off x="37662" y="37667"/>
        <a:ext cx="4897893" cy="69619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18.04.2018 у справі </a:t>
          </a:r>
        </a:p>
        <a:p>
          <a:pPr lvl="0" algn="ctr" defTabSz="889000" rtl="0">
            <a:lnSpc>
              <a:spcPct val="90000"/>
            </a:lnSpc>
            <a:spcBef>
              <a:spcPct val="0"/>
            </a:spcBef>
            <a:spcAft>
              <a:spcPts val="0"/>
            </a:spcAft>
          </a:pPr>
          <a:r>
            <a:rPr lang="uk-UA" sz="2000" b="1" i="0" kern="1200" dirty="0" smtClean="0"/>
            <a:t>№904/2796/17</a:t>
          </a:r>
          <a:endParaRPr lang="uk-UA" sz="2000" kern="1200" dirty="0"/>
        </a:p>
      </dsp:txBody>
      <dsp:txXfrm>
        <a:off x="37626" y="37626"/>
        <a:ext cx="5431786" cy="69551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ts val="0"/>
            </a:spcAft>
          </a:pPr>
          <a:r>
            <a:rPr lang="ru-RU" sz="2000" b="0" i="0" kern="1200" dirty="0" err="1" smtClean="0"/>
            <a:t>Верховний</a:t>
          </a:r>
          <a:r>
            <a:rPr lang="ru-RU" sz="2000" b="0" i="0" kern="1200" dirty="0" smtClean="0"/>
            <a:t> Суд </a:t>
          </a:r>
          <a:r>
            <a:rPr lang="ru-RU" sz="2000" b="0" i="0" kern="1200" dirty="0" err="1" smtClean="0"/>
            <a:t>України</a:t>
          </a:r>
          <a:r>
            <a:rPr lang="ru-RU" sz="2000" b="0" i="0" kern="1200" dirty="0" smtClean="0"/>
            <a:t> у </a:t>
          </a:r>
          <a:r>
            <a:rPr lang="ru-RU" sz="2000" b="0" i="0" kern="1200" dirty="0" err="1" smtClean="0"/>
            <a:t>постанові</a:t>
          </a:r>
          <a:r>
            <a:rPr lang="ru-RU" sz="2000" b="0" i="0" kern="1200" dirty="0" smtClean="0"/>
            <a:t> пославшись на </a:t>
          </a:r>
          <a:r>
            <a:rPr lang="ru-RU" sz="2000" b="0" i="0" kern="1200" dirty="0" err="1" smtClean="0"/>
            <a:t>частину</a:t>
          </a:r>
          <a:r>
            <a:rPr lang="ru-RU" sz="2000" b="0" i="0" kern="1200" dirty="0" smtClean="0"/>
            <a:t> другу </a:t>
          </a:r>
          <a:r>
            <a:rPr lang="ru-RU" sz="2000" b="0" i="0" kern="1200" dirty="0" err="1" smtClean="0"/>
            <a:t>статі</a:t>
          </a:r>
          <a:r>
            <a:rPr lang="ru-RU" sz="2000" b="0" i="0" kern="1200" dirty="0" smtClean="0"/>
            <a:t> 148 ЦК </a:t>
          </a:r>
          <a:r>
            <a:rPr lang="ru-RU" sz="2000" b="0" i="0" kern="1200" dirty="0" err="1" smtClean="0"/>
            <a:t>України</a:t>
          </a:r>
          <a:r>
            <a:rPr lang="ru-RU" sz="2000" b="0" i="0" kern="1200" dirty="0" smtClean="0"/>
            <a:t> та </a:t>
          </a:r>
          <a:r>
            <a:rPr lang="ru-RU" sz="2000" b="0" i="0" kern="1200" dirty="0" err="1" smtClean="0"/>
            <a:t>статтю</a:t>
          </a:r>
          <a:r>
            <a:rPr lang="ru-RU" sz="2000" b="0" i="0" kern="1200" dirty="0" smtClean="0"/>
            <a:t> 54 Закону </a:t>
          </a:r>
          <a:r>
            <a:rPr lang="ru-RU" sz="2000" b="0" i="0" kern="1200" dirty="0" err="1" smtClean="0"/>
            <a:t>України</a:t>
          </a:r>
          <a:r>
            <a:rPr lang="ru-RU" sz="2000" b="0" i="0" kern="1200" dirty="0" smtClean="0"/>
            <a:t> «Про </a:t>
          </a:r>
          <a:r>
            <a:rPr lang="ru-RU" sz="2000" b="0" i="0" kern="1200" dirty="0" err="1" smtClean="0"/>
            <a:t>господарські</a:t>
          </a:r>
          <a:r>
            <a:rPr lang="ru-RU" sz="2000" b="0" i="0" kern="1200" dirty="0" smtClean="0"/>
            <a:t> </a:t>
          </a:r>
          <a:r>
            <a:rPr lang="ru-RU" sz="2000" b="0" i="0" kern="1200" dirty="0" err="1" smtClean="0"/>
            <a:t>товариства</a:t>
          </a:r>
          <a:r>
            <a:rPr lang="ru-RU" sz="2000" b="0" i="0" kern="1200" dirty="0" smtClean="0"/>
            <a:t>», </a:t>
          </a:r>
          <a:r>
            <a:rPr lang="ru-RU" sz="2000" b="0" i="0" kern="1200" dirty="0" err="1" smtClean="0"/>
            <a:t>дійшов</a:t>
          </a:r>
          <a:r>
            <a:rPr lang="ru-RU" sz="2000" b="0" i="0" kern="1200" dirty="0" smtClean="0"/>
            <a:t> </a:t>
          </a:r>
          <a:r>
            <a:rPr lang="ru-RU" sz="2000" b="0" i="0" kern="1200" dirty="0" err="1" smtClean="0"/>
            <a:t>висновку</a:t>
          </a:r>
          <a:r>
            <a:rPr lang="ru-RU" sz="2000" b="0" i="0" kern="1200" dirty="0" smtClean="0"/>
            <a:t>, </a:t>
          </a:r>
          <a:r>
            <a:rPr lang="ru-RU" sz="2000" b="0" i="0" kern="1200" dirty="0" err="1" smtClean="0"/>
            <a:t>що</a:t>
          </a:r>
          <a:r>
            <a:rPr lang="ru-RU" sz="2000" b="0" i="0" kern="1200" dirty="0" smtClean="0"/>
            <a:t> </a:t>
          </a:r>
          <a:r>
            <a:rPr lang="ru-RU" sz="2000" b="0" i="0" kern="1200" dirty="0" err="1" smtClean="0"/>
            <a:t>вартість</a:t>
          </a:r>
          <a:r>
            <a:rPr lang="ru-RU" sz="2000" b="0" i="0" kern="1200" dirty="0" smtClean="0"/>
            <a:t> </a:t>
          </a:r>
          <a:r>
            <a:rPr lang="ru-RU" sz="2000" b="0" i="0" kern="1200" dirty="0" err="1" smtClean="0"/>
            <a:t>частини</a:t>
          </a:r>
          <a:r>
            <a:rPr lang="ru-RU" sz="2000" b="0" i="0" kern="1200" dirty="0" smtClean="0"/>
            <a:t> майна </a:t>
          </a:r>
          <a:r>
            <a:rPr lang="ru-RU" sz="2000" b="0" i="0" kern="1200" dirty="0" err="1" smtClean="0"/>
            <a:t>товариства</a:t>
          </a:r>
          <a:r>
            <a:rPr lang="ru-RU" sz="2000" b="0" i="0" kern="1200" dirty="0" smtClean="0"/>
            <a:t>, </a:t>
          </a:r>
          <a:r>
            <a:rPr lang="ru-RU" sz="2000" b="0" i="0" kern="1200" dirty="0" err="1" smtClean="0"/>
            <a:t>що</a:t>
          </a:r>
          <a:r>
            <a:rPr lang="ru-RU" sz="2000" b="0" i="0" kern="1200" dirty="0" smtClean="0"/>
            <a:t> </a:t>
          </a:r>
          <a:r>
            <a:rPr lang="ru-RU" sz="2000" b="0" i="0" kern="1200" dirty="0" err="1" smtClean="0"/>
            <a:t>підлягає</a:t>
          </a:r>
          <a:r>
            <a:rPr lang="ru-RU" sz="2000" b="0" i="0" kern="1200" dirty="0" smtClean="0"/>
            <a:t> </a:t>
          </a:r>
          <a:r>
            <a:rPr lang="ru-RU" sz="2000" b="0" i="0" kern="1200" dirty="0" err="1" smtClean="0"/>
            <a:t>виплаті</a:t>
          </a:r>
          <a:r>
            <a:rPr lang="ru-RU" sz="2000" b="0" i="0" kern="1200" dirty="0" smtClean="0"/>
            <a:t>, повинна </a:t>
          </a:r>
          <a:r>
            <a:rPr lang="ru-RU" sz="2000" b="0" i="0" kern="1200" dirty="0" err="1" smtClean="0"/>
            <a:t>відповідати</a:t>
          </a:r>
          <a:r>
            <a:rPr lang="ru-RU" sz="2000" b="0" i="0" kern="1200" dirty="0" smtClean="0"/>
            <a:t> </a:t>
          </a:r>
          <a:r>
            <a:rPr lang="ru-RU" sz="2000" b="0" i="0" kern="1200" dirty="0" err="1" smtClean="0"/>
            <a:t>вартості</a:t>
          </a:r>
          <a:r>
            <a:rPr lang="ru-RU" sz="2000" b="0" i="0" kern="1200" dirty="0" smtClean="0"/>
            <a:t> </a:t>
          </a:r>
          <a:r>
            <a:rPr lang="ru-RU" sz="2000" b="0" i="0" kern="1200" dirty="0" err="1" smtClean="0"/>
            <a:t>чистих</a:t>
          </a:r>
          <a:r>
            <a:rPr lang="ru-RU" sz="2000" b="0" i="0" kern="1200" dirty="0" smtClean="0"/>
            <a:t> </a:t>
          </a:r>
          <a:r>
            <a:rPr lang="ru-RU" sz="2000" b="0" i="0" kern="1200" dirty="0" err="1" smtClean="0"/>
            <a:t>активів</a:t>
          </a:r>
          <a:r>
            <a:rPr lang="ru-RU" sz="2000" b="0" i="0" kern="1200" dirty="0" smtClean="0"/>
            <a:t> </a:t>
          </a:r>
          <a:r>
            <a:rPr lang="ru-RU" sz="2000" b="0" i="0" kern="1200" dirty="0" err="1" smtClean="0"/>
            <a:t>товариства</a:t>
          </a:r>
          <a:r>
            <a:rPr lang="ru-RU" sz="2000" b="0" i="0" kern="1200" dirty="0" smtClean="0"/>
            <a:t>, яка </a:t>
          </a:r>
          <a:r>
            <a:rPr lang="ru-RU" sz="2000" b="0" i="0" kern="1200" dirty="0" err="1" smtClean="0"/>
            <a:t>визначається</a:t>
          </a:r>
          <a:r>
            <a:rPr lang="ru-RU" sz="2000" b="0" i="0" kern="1200" dirty="0" smtClean="0"/>
            <a:t> в порядку, </a:t>
          </a:r>
          <a:r>
            <a:rPr lang="ru-RU" sz="2000" b="0" i="0" kern="1200" dirty="0" err="1" smtClean="0"/>
            <a:t>встановленому</a:t>
          </a:r>
          <a:r>
            <a:rPr lang="ru-RU" sz="2000" b="0" i="0" kern="1200" dirty="0" smtClean="0"/>
            <a:t> </a:t>
          </a:r>
          <a:r>
            <a:rPr lang="ru-RU" sz="2000" b="0" i="0" kern="1200" dirty="0" err="1" smtClean="0"/>
            <a:t>законодавством</a:t>
          </a:r>
          <a:r>
            <a:rPr lang="ru-RU" sz="2000" b="0" i="0" kern="1200" dirty="0" smtClean="0"/>
            <a:t>, </a:t>
          </a:r>
          <a:r>
            <a:rPr lang="ru-RU" sz="2000" b="0" i="0" kern="1200" dirty="0" err="1" smtClean="0"/>
            <a:t>пропорційно</a:t>
          </a:r>
          <a:r>
            <a:rPr lang="ru-RU" sz="2000" b="0" i="0" kern="1200" dirty="0" smtClean="0"/>
            <a:t> </a:t>
          </a:r>
          <a:r>
            <a:rPr lang="ru-RU" sz="2000" b="0" i="0" kern="1200" dirty="0" err="1" smtClean="0"/>
            <a:t>його</a:t>
          </a:r>
          <a:r>
            <a:rPr lang="ru-RU" sz="2000" b="0" i="0" kern="1200" dirty="0" smtClean="0"/>
            <a:t> </a:t>
          </a:r>
          <a:r>
            <a:rPr lang="ru-RU" sz="2000" b="0" i="0" kern="1200" dirty="0" err="1" smtClean="0"/>
            <a:t>частці</a:t>
          </a:r>
          <a:r>
            <a:rPr lang="ru-RU" sz="2000" b="0" i="0" kern="1200" dirty="0" smtClean="0"/>
            <a:t> в статутному </a:t>
          </a:r>
          <a:r>
            <a:rPr lang="ru-RU" sz="2000" b="0" i="0" kern="1200" dirty="0" err="1" smtClean="0"/>
            <a:t>капіталі</a:t>
          </a:r>
          <a:r>
            <a:rPr lang="ru-RU" sz="2000" b="0" i="0" kern="1200" dirty="0" smtClean="0"/>
            <a:t> </a:t>
          </a:r>
          <a:r>
            <a:rPr lang="ru-RU" sz="2000" b="0" i="0" kern="1200" dirty="0" err="1" smtClean="0"/>
            <a:t>товариства</a:t>
          </a:r>
          <a:r>
            <a:rPr lang="ru-RU" sz="2000" b="0" i="0" kern="1200" dirty="0" smtClean="0"/>
            <a:t> на </a:t>
          </a:r>
          <a:r>
            <a:rPr lang="ru-RU" sz="2000" b="0" i="0" kern="1200" dirty="0" err="1" smtClean="0"/>
            <a:t>підставі</a:t>
          </a:r>
          <a:r>
            <a:rPr lang="ru-RU" sz="2000" b="0" i="0" kern="1200" dirty="0" smtClean="0"/>
            <a:t> балансу, </a:t>
          </a:r>
          <a:r>
            <a:rPr lang="ru-RU" sz="2000" b="0" i="0" kern="1200" dirty="0" err="1" smtClean="0"/>
            <a:t>складеного</a:t>
          </a:r>
          <a:r>
            <a:rPr lang="ru-RU" sz="2000" b="0" i="0" kern="1200" dirty="0" smtClean="0"/>
            <a:t> на дату </a:t>
          </a:r>
          <a:r>
            <a:rPr lang="ru-RU" sz="2000" b="0" i="0" kern="1200" dirty="0" err="1" smtClean="0"/>
            <a:t>виходу</a:t>
          </a:r>
          <a:r>
            <a:rPr lang="ru-RU" sz="2000" b="0" i="0" kern="1200" dirty="0" smtClean="0"/>
            <a:t> (</a:t>
          </a:r>
          <a:r>
            <a:rPr lang="ru-RU" sz="2000" b="0" i="0" kern="1200" dirty="0" err="1" smtClean="0"/>
            <a:t>виключення</a:t>
          </a:r>
          <a:r>
            <a:rPr lang="ru-RU" sz="2000" b="0" i="0" kern="1200" dirty="0" smtClean="0"/>
            <a:t>).</a:t>
          </a:r>
          <a:endParaRPr lang="uk-UA" sz="2000" kern="1200" dirty="0"/>
        </a:p>
      </dsp:txBody>
      <dsp:txXfrm>
        <a:off x="0" y="2599"/>
        <a:ext cx="4293478" cy="396932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17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ts val="0"/>
            </a:spcAft>
          </a:pPr>
          <a:r>
            <a:rPr lang="uk-UA" sz="2000" b="0" i="0" kern="1200" dirty="0" smtClean="0"/>
            <a:t> </a:t>
          </a:r>
          <a:r>
            <a:rPr lang="ru-RU" sz="2400" b="0" i="0" kern="1200" dirty="0" err="1" smtClean="0"/>
            <a:t>Вартість</a:t>
          </a:r>
          <a:r>
            <a:rPr lang="ru-RU" sz="2400" b="0" i="0" kern="1200" dirty="0" smtClean="0"/>
            <a:t> </a:t>
          </a:r>
          <a:r>
            <a:rPr lang="ru-RU" sz="2400" b="0" i="0" kern="1200" dirty="0" err="1" smtClean="0"/>
            <a:t>частини</a:t>
          </a:r>
          <a:r>
            <a:rPr lang="ru-RU" sz="2400" b="0" i="0" kern="1200" dirty="0" smtClean="0"/>
            <a:t> майна </a:t>
          </a:r>
          <a:r>
            <a:rPr lang="ru-RU" sz="2400" b="0" i="0" kern="1200" dirty="0" err="1" smtClean="0"/>
            <a:t>товариства</a:t>
          </a:r>
          <a:r>
            <a:rPr lang="ru-RU" sz="2400" b="0" i="0" kern="1200" dirty="0" smtClean="0"/>
            <a:t>, </a:t>
          </a:r>
          <a:r>
            <a:rPr lang="ru-RU" sz="2400" b="0" i="0" kern="1200" dirty="0" err="1" smtClean="0"/>
            <a:t>належна</a:t>
          </a:r>
          <a:r>
            <a:rPr lang="ru-RU" sz="2400" b="0" i="0" kern="1200" dirty="0" smtClean="0"/>
            <a:t> до </a:t>
          </a:r>
          <a:r>
            <a:rPr lang="ru-RU" sz="2400" b="0" i="0" kern="1200" dirty="0" err="1" smtClean="0"/>
            <a:t>сплати</a:t>
          </a:r>
          <a:r>
            <a:rPr lang="ru-RU" sz="2400" b="0" i="0" kern="1200" dirty="0" smtClean="0"/>
            <a:t> </a:t>
          </a:r>
          <a:r>
            <a:rPr lang="ru-RU" sz="2400" b="0" i="0" kern="1200" dirty="0" err="1" smtClean="0"/>
            <a:t>учаснику</a:t>
          </a:r>
          <a:r>
            <a:rPr lang="ru-RU" sz="2400" b="0" i="0" kern="1200" dirty="0" smtClean="0"/>
            <a:t>, </a:t>
          </a:r>
          <a:r>
            <a:rPr lang="ru-RU" sz="2400" b="0" i="0" kern="1200" dirty="0" err="1" smtClean="0"/>
            <a:t>який</a:t>
          </a:r>
          <a:r>
            <a:rPr lang="ru-RU" sz="2400" b="0" i="0" kern="1200" dirty="0" smtClean="0"/>
            <a:t> </a:t>
          </a:r>
          <a:r>
            <a:rPr lang="ru-RU" sz="2400" b="0" i="0" kern="1200" dirty="0" err="1" smtClean="0"/>
            <a:t>виходить</a:t>
          </a:r>
          <a:r>
            <a:rPr lang="ru-RU" sz="2400" b="0" i="0" kern="1200" dirty="0" smtClean="0"/>
            <a:t> </a:t>
          </a:r>
          <a:r>
            <a:rPr lang="ru-RU" sz="2400" b="0" i="0" kern="1200" dirty="0" err="1" smtClean="0"/>
            <a:t>із</a:t>
          </a:r>
          <a:r>
            <a:rPr lang="ru-RU" sz="2400" b="0" i="0" kern="1200" dirty="0" smtClean="0"/>
            <a:t> </a:t>
          </a:r>
          <a:r>
            <a:rPr lang="ru-RU" sz="2400" b="0" i="0" kern="1200" dirty="0" err="1" smtClean="0"/>
            <a:t>цього</a:t>
          </a:r>
          <a:r>
            <a:rPr lang="ru-RU" sz="2400" b="0" i="0" kern="1200" dirty="0" smtClean="0"/>
            <a:t> </a:t>
          </a:r>
          <a:r>
            <a:rPr lang="ru-RU" sz="2400" b="0" i="0" kern="1200" dirty="0" err="1" smtClean="0"/>
            <a:t>товариства</a:t>
          </a:r>
          <a:r>
            <a:rPr lang="ru-RU" sz="2400" b="0" i="0" kern="1200" dirty="0" smtClean="0"/>
            <a:t>, </a:t>
          </a:r>
          <a:r>
            <a:rPr lang="ru-RU" sz="2400" b="0" i="0" kern="1200" dirty="0" err="1" smtClean="0"/>
            <a:t>має</a:t>
          </a:r>
          <a:r>
            <a:rPr lang="ru-RU" sz="2400" b="0" i="0" kern="1200" dirty="0" smtClean="0"/>
            <a:t> </a:t>
          </a:r>
          <a:r>
            <a:rPr lang="ru-RU" sz="2400" b="0" i="0" kern="1200" dirty="0" err="1" smtClean="0"/>
            <a:t>визначатися</a:t>
          </a:r>
          <a:r>
            <a:rPr lang="ru-RU" sz="2400" b="0" i="0" kern="1200" dirty="0" smtClean="0"/>
            <a:t> </a:t>
          </a:r>
          <a:r>
            <a:rPr lang="ru-RU" sz="2400" b="0" i="0" kern="1200" dirty="0" err="1" smtClean="0"/>
            <a:t>із</a:t>
          </a:r>
          <a:r>
            <a:rPr lang="ru-RU" sz="2400" b="0" i="0" kern="1200" dirty="0" smtClean="0"/>
            <a:t> </a:t>
          </a:r>
          <a:r>
            <a:rPr lang="ru-RU" sz="2400" b="0" i="0" kern="1200" dirty="0" err="1" smtClean="0"/>
            <a:t>дійсної</a:t>
          </a:r>
          <a:r>
            <a:rPr lang="ru-RU" sz="2400" b="0" i="0" kern="1200" dirty="0" smtClean="0"/>
            <a:t> (</a:t>
          </a:r>
          <a:r>
            <a:rPr lang="ru-RU" sz="2400" b="0" i="0" kern="1200" dirty="0" err="1" smtClean="0"/>
            <a:t>ринкової</a:t>
          </a:r>
          <a:r>
            <a:rPr lang="ru-RU" sz="2400" b="0" i="0" kern="1200" dirty="0" smtClean="0"/>
            <a:t>) </a:t>
          </a:r>
          <a:r>
            <a:rPr lang="ru-RU" sz="2400" b="0" i="0" kern="1200" dirty="0" err="1" smtClean="0"/>
            <a:t>вартості</a:t>
          </a:r>
          <a:r>
            <a:rPr lang="ru-RU" sz="2400" b="0" i="0" kern="1200" dirty="0" smtClean="0"/>
            <a:t> </a:t>
          </a:r>
          <a:r>
            <a:rPr lang="ru-RU" sz="2400" b="0" i="0" kern="1200" dirty="0" err="1" smtClean="0"/>
            <a:t>об'єкта</a:t>
          </a:r>
          <a:r>
            <a:rPr lang="ru-RU" sz="2400" b="0" i="0" kern="1200" dirty="0" smtClean="0"/>
            <a:t> </a:t>
          </a:r>
          <a:r>
            <a:rPr lang="ru-RU" sz="2400" b="0" i="0" kern="1200" dirty="0" err="1" smtClean="0"/>
            <a:t>оцінки</a:t>
          </a:r>
          <a:r>
            <a:rPr lang="ru-RU" sz="2400" b="0" i="0" kern="1200" dirty="0" smtClean="0"/>
            <a:t>, з </a:t>
          </a:r>
          <a:r>
            <a:rPr lang="ru-RU" sz="2400" b="0" i="0" kern="1200" dirty="0" err="1" smtClean="0"/>
            <a:t>урахуванням</a:t>
          </a:r>
          <a:r>
            <a:rPr lang="ru-RU" sz="2400" b="0" i="0" kern="1200" dirty="0" smtClean="0"/>
            <a:t> </a:t>
          </a:r>
          <a:r>
            <a:rPr lang="ru-RU" sz="2400" b="0" i="0" kern="1200" dirty="0" err="1" smtClean="0"/>
            <a:t>всього</a:t>
          </a:r>
          <a:r>
            <a:rPr lang="ru-RU" sz="2400" b="0" i="0" kern="1200" dirty="0" smtClean="0"/>
            <a:t> майна </a:t>
          </a:r>
          <a:r>
            <a:rPr lang="ru-RU" sz="2400" b="0" i="0" kern="1200" dirty="0" err="1" smtClean="0"/>
            <a:t>товариства</a:t>
          </a:r>
          <a:r>
            <a:rPr lang="ru-RU" sz="2400" b="0" i="0" kern="1200" dirty="0" smtClean="0"/>
            <a:t>.….</a:t>
          </a:r>
          <a:endParaRPr lang="uk-UA" sz="2400" b="1" i="0" u="sng" kern="1200" dirty="0" smtClean="0"/>
        </a:p>
        <a:p>
          <a:pPr lvl="0" algn="ctr" defTabSz="889000" rtl="0">
            <a:lnSpc>
              <a:spcPct val="90000"/>
            </a:lnSpc>
            <a:spcBef>
              <a:spcPct val="0"/>
            </a:spcBef>
            <a:spcAft>
              <a:spcPts val="0"/>
            </a:spcAft>
          </a:pPr>
          <a:r>
            <a:rPr lang="en-US" sz="2400" b="1" i="0" u="sng" kern="1200" dirty="0" smtClean="0">
              <a:hlinkClick xmlns:r="http://schemas.openxmlformats.org/officeDocument/2006/relationships" r:id="rId1"/>
            </a:rPr>
            <a:t>http://www.reyestr.court.gov.ua/Review/73896751</a:t>
          </a:r>
          <a:r>
            <a:rPr lang="uk-UA" sz="2400" b="1" i="0" u="sng" kern="1200" dirty="0" smtClean="0"/>
            <a:t> </a:t>
          </a:r>
          <a:endParaRPr lang="uk-UA" sz="2400" kern="1200" dirty="0"/>
        </a:p>
      </dsp:txBody>
      <dsp:txXfrm>
        <a:off x="885874" y="597102"/>
        <a:ext cx="4277380" cy="288221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ru-RU" sz="2000" b="1" i="0" kern="1200" dirty="0" err="1" smtClean="0"/>
            <a:t>від</a:t>
          </a:r>
          <a:r>
            <a:rPr lang="ru-RU" sz="2000" b="1" i="0" kern="1200" dirty="0" smtClean="0"/>
            <a:t> 18</a:t>
          </a:r>
          <a:r>
            <a:rPr lang="uk-UA" sz="2000" b="1" i="0" kern="1200" dirty="0" smtClean="0"/>
            <a:t>.11.2014 </a:t>
          </a:r>
        </a:p>
        <a:p>
          <a:pPr lvl="0" algn="ctr" defTabSz="889000" rtl="0">
            <a:lnSpc>
              <a:spcPct val="90000"/>
            </a:lnSpc>
            <a:spcBef>
              <a:spcPct val="0"/>
            </a:spcBef>
            <a:spcAft>
              <a:spcPts val="0"/>
            </a:spcAft>
          </a:pPr>
          <a:r>
            <a:rPr lang="uk-UA" sz="2000" b="1" i="0" kern="1200" dirty="0" smtClean="0"/>
            <a:t>у справі №910/10168/13</a:t>
          </a:r>
          <a:endParaRPr lang="uk-UA" sz="2000" kern="1200" dirty="0"/>
        </a:p>
      </dsp:txBody>
      <dsp:txXfrm>
        <a:off x="37662" y="37667"/>
        <a:ext cx="4897893" cy="6961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4385" y="1936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ts val="0"/>
            </a:spcAft>
          </a:pPr>
          <a:r>
            <a:rPr lang="ru-RU" sz="1600" b="0" i="0" kern="1200" dirty="0" err="1" smtClean="0"/>
            <a:t>іпотекодержатель</a:t>
          </a:r>
          <a:r>
            <a:rPr lang="ru-RU" sz="1600" b="0" i="0" kern="1200" dirty="0" smtClean="0"/>
            <a:t> (</a:t>
          </a:r>
          <a:r>
            <a:rPr lang="ru-RU" sz="1600" b="0" i="0" kern="1200" dirty="0" err="1" smtClean="0"/>
            <a:t>заставодержатель</a:t>
          </a:r>
          <a:r>
            <a:rPr lang="ru-RU" sz="1600" b="0" i="0" kern="1200" dirty="0" smtClean="0"/>
            <a:t>)</a:t>
          </a:r>
        </a:p>
        <a:p>
          <a:pPr lvl="0" algn="ctr" defTabSz="711200" rtl="0">
            <a:lnSpc>
              <a:spcPct val="90000"/>
            </a:lnSpc>
            <a:spcBef>
              <a:spcPct val="0"/>
            </a:spcBef>
            <a:spcAft>
              <a:spcPts val="0"/>
            </a:spcAft>
          </a:pPr>
          <a:r>
            <a:rPr lang="ru-RU" sz="1600" b="0" i="0" kern="1200" dirty="0" smtClean="0"/>
            <a:t> </a:t>
          </a:r>
          <a:r>
            <a:rPr lang="ru-RU" sz="1600" b="0" i="0" kern="1200" dirty="0" err="1" smtClean="0"/>
            <a:t>має</a:t>
          </a:r>
          <a:r>
            <a:rPr lang="ru-RU" sz="1600" b="0" i="0" kern="1200" dirty="0" smtClean="0"/>
            <a:t> право </a:t>
          </a:r>
          <a:r>
            <a:rPr lang="ru-RU" sz="1600" b="0" i="0" kern="1200" dirty="0" err="1" smtClean="0"/>
            <a:t>задовольнити</a:t>
          </a:r>
          <a:r>
            <a:rPr lang="ru-RU" sz="1600" b="0" i="0" kern="1200" dirty="0" smtClean="0"/>
            <a:t> </a:t>
          </a:r>
          <a:r>
            <a:rPr lang="ru-RU" sz="1600" b="0" i="0" kern="1200" dirty="0" err="1" smtClean="0"/>
            <a:t>всі</a:t>
          </a:r>
          <a:r>
            <a:rPr lang="ru-RU" sz="1600" b="0" i="0" kern="1200" dirty="0" smtClean="0"/>
            <a:t> </a:t>
          </a:r>
          <a:r>
            <a:rPr lang="ru-RU" sz="1600" b="0" i="0" kern="1200" dirty="0" err="1" smtClean="0"/>
            <a:t>свої</a:t>
          </a:r>
          <a:r>
            <a:rPr lang="ru-RU" sz="1600" b="0" i="0" kern="1200" dirty="0" smtClean="0"/>
            <a:t> </a:t>
          </a:r>
          <a:r>
            <a:rPr lang="ru-RU" sz="1600" b="0" i="0" kern="1200" dirty="0" err="1" smtClean="0"/>
            <a:t>забезпечені</a:t>
          </a:r>
          <a:r>
            <a:rPr lang="ru-RU" sz="1600" b="0" i="0" kern="1200" dirty="0" smtClean="0"/>
            <a:t> заставою </a:t>
          </a:r>
          <a:r>
            <a:rPr lang="ru-RU" sz="1600" b="0" i="0" kern="1200" dirty="0" err="1" smtClean="0"/>
            <a:t>чи</a:t>
          </a:r>
          <a:r>
            <a:rPr lang="ru-RU" sz="1600" b="0" i="0" kern="1200" dirty="0" smtClean="0"/>
            <a:t> </a:t>
          </a:r>
          <a:r>
            <a:rPr lang="ru-RU" sz="1600" b="0" i="0" kern="1200" dirty="0" err="1" smtClean="0"/>
            <a:t>іпотекою</a:t>
          </a:r>
          <a:r>
            <a:rPr lang="ru-RU" sz="1600" b="0" i="0" kern="1200" dirty="0" smtClean="0"/>
            <a:t> </a:t>
          </a:r>
          <a:r>
            <a:rPr lang="ru-RU" sz="1600" b="0" i="0" kern="1200" dirty="0" err="1" smtClean="0"/>
            <a:t>вимоги</a:t>
          </a:r>
          <a:r>
            <a:rPr lang="ru-RU" sz="1600" b="0" i="0" kern="1200" dirty="0" smtClean="0"/>
            <a:t> до </a:t>
          </a:r>
          <a:r>
            <a:rPr lang="ru-RU" sz="1600" b="0" i="0" kern="1200" dirty="0" err="1" smtClean="0"/>
            <a:t>боржника</a:t>
          </a:r>
          <a:r>
            <a:rPr lang="ru-RU" sz="1600" b="0" i="0" kern="1200" dirty="0" smtClean="0"/>
            <a:t> за </a:t>
          </a:r>
          <a:r>
            <a:rPr lang="ru-RU" sz="1600" b="0" i="0" kern="1200" dirty="0" err="1" smtClean="0"/>
            <a:t>рахунок</a:t>
          </a:r>
          <a:r>
            <a:rPr lang="ru-RU" sz="1600" b="0" i="0" kern="1200" dirty="0" smtClean="0"/>
            <a:t> </a:t>
          </a:r>
          <a:r>
            <a:rPr lang="ru-RU" sz="1600" b="0" i="0" kern="1200" dirty="0" err="1" smtClean="0"/>
            <a:t>майнового</a:t>
          </a:r>
          <a:r>
            <a:rPr lang="ru-RU" sz="1600" b="0" i="0" kern="1200" dirty="0" smtClean="0"/>
            <a:t> поручителя у </a:t>
          </a:r>
          <a:r>
            <a:rPr lang="ru-RU" sz="1600" b="0" i="0" kern="1200" dirty="0" err="1" smtClean="0"/>
            <a:t>розмірі</a:t>
          </a:r>
          <a:r>
            <a:rPr lang="ru-RU" sz="1600" b="0" i="0" kern="1200" dirty="0" smtClean="0"/>
            <a:t> </a:t>
          </a:r>
          <a:r>
            <a:rPr lang="ru-RU" sz="1600" b="0" i="0" kern="1200" dirty="0" err="1" smtClean="0"/>
            <a:t>вартості</a:t>
          </a:r>
          <a:r>
            <a:rPr lang="ru-RU" sz="1600" b="0" i="0" kern="1200" dirty="0" smtClean="0"/>
            <a:t> </a:t>
          </a:r>
          <a:r>
            <a:rPr lang="ru-RU" sz="1600" b="0" i="0" kern="1200" dirty="0" err="1" smtClean="0"/>
            <a:t>фактичної</a:t>
          </a:r>
          <a:r>
            <a:rPr lang="ru-RU" sz="1600" b="0" i="0" kern="1200" dirty="0" smtClean="0"/>
            <a:t> </a:t>
          </a:r>
          <a:r>
            <a:rPr lang="ru-RU" sz="1600" b="0" i="0" kern="1200" dirty="0" err="1" smtClean="0"/>
            <a:t>реалізації</a:t>
          </a:r>
          <a:r>
            <a:rPr lang="ru-RU" sz="1600" b="0" i="0" kern="1200" dirty="0" smtClean="0"/>
            <a:t> предмета </a:t>
          </a:r>
          <a:r>
            <a:rPr lang="ru-RU" sz="1600" b="0" i="0" kern="1200" dirty="0" err="1" smtClean="0"/>
            <a:t>майнової</a:t>
          </a:r>
          <a:r>
            <a:rPr lang="ru-RU" sz="1600" b="0" i="0" kern="1200" dirty="0" smtClean="0"/>
            <a:t> поруки, </a:t>
          </a:r>
          <a:r>
            <a:rPr lang="ru-RU" sz="1600" b="0" i="0" kern="1200" dirty="0" err="1" smtClean="0"/>
            <a:t>що</a:t>
          </a:r>
          <a:r>
            <a:rPr lang="ru-RU" sz="1600" b="0" i="0" kern="1200" dirty="0" smtClean="0"/>
            <a:t> </a:t>
          </a:r>
          <a:r>
            <a:rPr lang="ru-RU" sz="1600" b="0" i="0" kern="1200" dirty="0" err="1" smtClean="0"/>
            <a:t>здійснюється</a:t>
          </a:r>
          <a:r>
            <a:rPr lang="ru-RU" sz="1600" b="0" i="0" kern="1200" dirty="0" smtClean="0"/>
            <a:t> в порядку, </a:t>
          </a:r>
          <a:r>
            <a:rPr lang="ru-RU" sz="1600" b="0" i="0" kern="1200" dirty="0" err="1" smtClean="0"/>
            <a:t>передбаченому</a:t>
          </a:r>
          <a:r>
            <a:rPr lang="ru-RU" sz="1600" b="0" i="0" kern="1200" dirty="0" smtClean="0"/>
            <a:t> </a:t>
          </a:r>
          <a:r>
            <a:rPr lang="ru-RU" sz="1600" b="0" i="0" kern="1200" dirty="0" err="1" smtClean="0"/>
            <a:t>законодавством</a:t>
          </a:r>
          <a:r>
            <a:rPr lang="ru-RU" sz="1600" b="0" i="0" kern="1200" dirty="0" smtClean="0"/>
            <a:t>.</a:t>
          </a:r>
          <a:endParaRPr lang="uk-UA" sz="1600" b="0" i="0" kern="1200" dirty="0" smtClean="0"/>
        </a:p>
        <a:p>
          <a:pPr lvl="0" algn="ctr" defTabSz="711200">
            <a:lnSpc>
              <a:spcPct val="90000"/>
            </a:lnSpc>
            <a:spcBef>
              <a:spcPct val="0"/>
            </a:spcBef>
            <a:spcAft>
              <a:spcPct val="35000"/>
            </a:spcAft>
          </a:pPr>
          <a:r>
            <a:rPr lang="ru-RU" sz="1600" b="0" i="0" kern="1200" dirty="0" err="1" smtClean="0"/>
            <a:t>Отже</a:t>
          </a:r>
          <a:r>
            <a:rPr lang="ru-RU" sz="1600" b="0" i="0" kern="1200" dirty="0" smtClean="0"/>
            <a:t>, </a:t>
          </a:r>
          <a:r>
            <a:rPr lang="ru-RU" sz="1600" b="0" i="0" u="sng" kern="1200" dirty="0" err="1" smtClean="0"/>
            <a:t>виражений</a:t>
          </a:r>
          <a:r>
            <a:rPr lang="ru-RU" sz="1600" b="0" i="0" u="sng" kern="1200" dirty="0" smtClean="0"/>
            <a:t> у </a:t>
          </a:r>
          <a:r>
            <a:rPr lang="ru-RU" sz="1600" b="0" i="0" u="sng" kern="1200" dirty="0" err="1" smtClean="0"/>
            <a:t>грошовій</a:t>
          </a:r>
          <a:r>
            <a:rPr lang="ru-RU" sz="1600" b="0" i="0" u="sng" kern="1200" dirty="0" smtClean="0"/>
            <a:t> </a:t>
          </a:r>
          <a:r>
            <a:rPr lang="ru-RU" sz="1600" b="0" i="0" u="sng" kern="1200" dirty="0" err="1" smtClean="0"/>
            <a:t>формі</a:t>
          </a:r>
          <a:r>
            <a:rPr lang="ru-RU" sz="1600" b="0" i="0" u="sng" kern="1200" dirty="0" smtClean="0"/>
            <a:t> </a:t>
          </a:r>
          <a:r>
            <a:rPr lang="ru-RU" sz="1600" b="0" i="0" u="sng" kern="1200" dirty="0" err="1" smtClean="0"/>
            <a:t>розмір</a:t>
          </a:r>
          <a:r>
            <a:rPr lang="ru-RU" sz="1600" b="0" i="0" u="sng" kern="1200" dirty="0" smtClean="0"/>
            <a:t> </a:t>
          </a:r>
          <a:r>
            <a:rPr lang="ru-RU" sz="1600" b="0" i="0" u="sng" kern="1200" dirty="0" err="1" smtClean="0"/>
            <a:t>зобов'язання</a:t>
          </a:r>
          <a:r>
            <a:rPr lang="ru-RU" sz="1600" b="0" i="0" u="sng" kern="1200" dirty="0" smtClean="0"/>
            <a:t> </a:t>
          </a:r>
          <a:r>
            <a:rPr lang="ru-RU" sz="1600" b="0" i="0" u="sng" kern="1200" dirty="0" err="1" smtClean="0"/>
            <a:t>майнового</a:t>
          </a:r>
          <a:r>
            <a:rPr lang="ru-RU" sz="1600" b="0" i="0" u="sng" kern="1200" dirty="0" smtClean="0"/>
            <a:t> поручителя </a:t>
          </a:r>
          <a:r>
            <a:rPr lang="ru-RU" sz="1600" b="0" i="0" u="sng" kern="1200" dirty="0" err="1" smtClean="0"/>
            <a:t>визначається</a:t>
          </a:r>
          <a:r>
            <a:rPr lang="ru-RU" sz="1600" b="0" i="0" u="sng" kern="1200" dirty="0" smtClean="0"/>
            <a:t> </a:t>
          </a:r>
          <a:r>
            <a:rPr lang="ru-RU" sz="1600" b="0" i="0" u="sng" kern="1200" dirty="0" err="1" smtClean="0"/>
            <a:t>виходячи</a:t>
          </a:r>
          <a:r>
            <a:rPr lang="ru-RU" sz="1600" b="0" i="0" u="sng" kern="1200" dirty="0" smtClean="0"/>
            <a:t> </a:t>
          </a:r>
          <a:r>
            <a:rPr lang="ru-RU" sz="1600" b="0" i="0" u="sng" kern="1200" dirty="0" err="1" smtClean="0"/>
            <a:t>із</a:t>
          </a:r>
          <a:r>
            <a:rPr lang="ru-RU" sz="1600" b="0" i="0" u="sng" kern="1200" dirty="0" smtClean="0"/>
            <a:t> </a:t>
          </a:r>
          <a:r>
            <a:rPr lang="ru-RU" sz="1600" b="0" i="0" u="sng" kern="1200" dirty="0" err="1" smtClean="0"/>
            <a:t>дійсних</a:t>
          </a:r>
          <a:r>
            <a:rPr lang="ru-RU" sz="1600" b="0" i="0" u="sng" kern="1200" dirty="0" smtClean="0"/>
            <a:t> на </a:t>
          </a:r>
          <a:r>
            <a:rPr lang="ru-RU" sz="1600" b="0" i="0" u="sng" kern="1200" dirty="0" err="1" smtClean="0"/>
            <a:t>відповідний</a:t>
          </a:r>
          <a:r>
            <a:rPr lang="ru-RU" sz="1600" b="0" i="0" u="sng" kern="1200" dirty="0" smtClean="0"/>
            <a:t> момент </a:t>
          </a:r>
          <a:r>
            <a:rPr lang="ru-RU" sz="1600" b="0" i="0" u="sng" kern="1200" dirty="0" err="1" smtClean="0"/>
            <a:t>зобов'язань</a:t>
          </a:r>
          <a:r>
            <a:rPr lang="ru-RU" sz="1600" b="0" i="0" u="sng" kern="1200" dirty="0" smtClean="0"/>
            <a:t> </a:t>
          </a:r>
          <a:r>
            <a:rPr lang="ru-RU" sz="1600" b="0" i="0" u="sng" kern="1200" dirty="0" err="1" smtClean="0"/>
            <a:t>боржника</a:t>
          </a:r>
          <a:r>
            <a:rPr lang="ru-RU" sz="1600" b="0" i="0" kern="1200" dirty="0" smtClean="0"/>
            <a:t>,..</a:t>
          </a:r>
          <a:r>
            <a:rPr lang="en-US" sz="1600" b="0" i="0" kern="1200" dirty="0" smtClean="0"/>
            <a:t> </a:t>
          </a:r>
          <a:r>
            <a:rPr lang="en-US" sz="1600" b="0" i="0" kern="1200" dirty="0" smtClean="0">
              <a:hlinkClick xmlns:r="http://schemas.openxmlformats.org/officeDocument/2006/relationships" r:id="rId1"/>
            </a:rPr>
            <a:t>http://www.reyestr.court.gov.ua/Review/74218793</a:t>
          </a:r>
          <a:r>
            <a:rPr lang="uk-UA" sz="1600" b="0" i="0" kern="1200" dirty="0" smtClean="0"/>
            <a:t> </a:t>
          </a:r>
          <a:endParaRPr lang="uk-UA" sz="1600" kern="1200" dirty="0"/>
        </a:p>
      </dsp:txBody>
      <dsp:txXfrm>
        <a:off x="890259" y="616292"/>
        <a:ext cx="4277380" cy="288221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24.04 .2018 у справі </a:t>
          </a:r>
        </a:p>
        <a:p>
          <a:pPr lvl="0" algn="ctr" defTabSz="889000" rtl="0">
            <a:lnSpc>
              <a:spcPct val="90000"/>
            </a:lnSpc>
            <a:spcBef>
              <a:spcPct val="0"/>
            </a:spcBef>
            <a:spcAft>
              <a:spcPts val="0"/>
            </a:spcAft>
          </a:pPr>
          <a:r>
            <a:rPr lang="uk-UA" sz="2000" b="1" i="0" kern="1200" dirty="0" smtClean="0"/>
            <a:t>№925/1165/14</a:t>
          </a:r>
          <a:endParaRPr lang="uk-UA" sz="2000" kern="1200" dirty="0"/>
        </a:p>
      </dsp:txBody>
      <dsp:txXfrm>
        <a:off x="37626" y="37626"/>
        <a:ext cx="5431786" cy="69551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l" defTabSz="800100" rtl="0">
            <a:lnSpc>
              <a:spcPct val="90000"/>
            </a:lnSpc>
            <a:spcBef>
              <a:spcPct val="0"/>
            </a:spcBef>
            <a:spcAft>
              <a:spcPts val="0"/>
            </a:spcAft>
          </a:pPr>
          <a:r>
            <a:rPr lang="ru-RU" sz="1800" b="0" i="0" kern="1200" dirty="0" err="1" smtClean="0"/>
            <a:t>Визначена</a:t>
          </a:r>
          <a:r>
            <a:rPr lang="ru-RU" sz="1800" b="0" i="0" kern="1200" dirty="0" smtClean="0"/>
            <a:t> </a:t>
          </a:r>
          <a:r>
            <a:rPr lang="ru-RU" sz="1800" b="0" i="0" kern="1200" dirty="0" err="1" smtClean="0"/>
            <a:t>п.п</a:t>
          </a:r>
          <a:r>
            <a:rPr lang="ru-RU" sz="1800" b="0" i="0" kern="1200" dirty="0" smtClean="0"/>
            <a:t>. 37.1.4 пункту 37.1 </a:t>
          </a:r>
          <a:r>
            <a:rPr lang="ru-RU" sz="1800" b="0" i="0" kern="1200" dirty="0" err="1" smtClean="0"/>
            <a:t>статті</a:t>
          </a:r>
          <a:r>
            <a:rPr lang="ru-RU" sz="1800" b="0" i="0" kern="1200" dirty="0" smtClean="0"/>
            <a:t> 37 Закону </a:t>
          </a:r>
          <a:r>
            <a:rPr lang="ru-RU" sz="1800" b="0" i="0" kern="1200" dirty="0" err="1" smtClean="0"/>
            <a:t>України</a:t>
          </a:r>
          <a:r>
            <a:rPr lang="ru-RU" sz="1800" b="0" i="0" kern="1200" dirty="0" smtClean="0"/>
            <a:t> «Про </a:t>
          </a:r>
          <a:r>
            <a:rPr lang="ru-RU" sz="1800" b="0" i="0" kern="1200" dirty="0" err="1" smtClean="0"/>
            <a:t>обов'язкове</a:t>
          </a:r>
          <a:r>
            <a:rPr lang="ru-RU" sz="1800" b="0" i="0" kern="1200" dirty="0" smtClean="0"/>
            <a:t> </a:t>
          </a:r>
          <a:r>
            <a:rPr lang="ru-RU" sz="1800" b="0" i="0" kern="1200" dirty="0" err="1" smtClean="0"/>
            <a:t>страхування</a:t>
          </a:r>
          <a:r>
            <a:rPr lang="ru-RU" sz="1800" b="0" i="0" kern="1200" dirty="0" smtClean="0"/>
            <a:t> </a:t>
          </a:r>
          <a:r>
            <a:rPr lang="ru-RU" sz="1800" b="0" i="0" kern="1200" dirty="0" err="1" smtClean="0"/>
            <a:t>цивільно-правової</a:t>
          </a:r>
          <a:r>
            <a:rPr lang="ru-RU" sz="1800" b="0" i="0" kern="1200" dirty="0" smtClean="0"/>
            <a:t> </a:t>
          </a:r>
          <a:r>
            <a:rPr lang="ru-RU" sz="1800" b="0" i="0" kern="1200" dirty="0" err="1" smtClean="0"/>
            <a:t>відповідальності</a:t>
          </a:r>
          <a:r>
            <a:rPr lang="ru-RU" sz="1800" b="0" i="0" kern="1200" dirty="0" smtClean="0"/>
            <a:t> </a:t>
          </a:r>
          <a:r>
            <a:rPr lang="ru-RU" sz="1800" b="0" i="0" kern="1200" dirty="0" err="1" smtClean="0"/>
            <a:t>власників</a:t>
          </a:r>
          <a:r>
            <a:rPr lang="ru-RU" sz="1800" b="0" i="0" kern="1200" dirty="0" smtClean="0"/>
            <a:t> </a:t>
          </a:r>
          <a:r>
            <a:rPr lang="ru-RU" sz="1800" b="0" i="0" kern="1200" dirty="0" err="1" smtClean="0"/>
            <a:t>наземних</a:t>
          </a:r>
          <a:r>
            <a:rPr lang="ru-RU" sz="1800" b="0" i="0" kern="1200" dirty="0" smtClean="0"/>
            <a:t> </a:t>
          </a:r>
          <a:r>
            <a:rPr lang="ru-RU" sz="1800" b="0" i="0" kern="1200" dirty="0" err="1" smtClean="0"/>
            <a:t>транспортних</a:t>
          </a:r>
          <a:r>
            <a:rPr lang="ru-RU" sz="1800" b="0" i="0" kern="1200" dirty="0" smtClean="0"/>
            <a:t> </a:t>
          </a:r>
          <a:r>
            <a:rPr lang="ru-RU" sz="1800" b="0" i="0" kern="1200" dirty="0" err="1" smtClean="0"/>
            <a:t>засобів</a:t>
          </a:r>
          <a:r>
            <a:rPr lang="ru-RU" sz="1800" b="0" i="0" kern="1200" dirty="0" smtClean="0"/>
            <a:t>»  </a:t>
          </a:r>
          <a:r>
            <a:rPr lang="ru-RU" sz="1800" b="0" i="0" kern="1200" dirty="0" err="1" smtClean="0"/>
            <a:t>можливість</a:t>
          </a:r>
          <a:r>
            <a:rPr lang="ru-RU" sz="1800" b="0" i="0" kern="1200" dirty="0" smtClean="0"/>
            <a:t> </a:t>
          </a:r>
          <a:r>
            <a:rPr lang="ru-RU" sz="1800" b="0" i="0" kern="1200" dirty="0" err="1" smtClean="0"/>
            <a:t>відмови</a:t>
          </a:r>
          <a:r>
            <a:rPr lang="ru-RU" sz="1800" b="0" i="0" kern="1200" dirty="0" smtClean="0"/>
            <a:t> страховика у </a:t>
          </a:r>
          <a:r>
            <a:rPr lang="ru-RU" sz="1800" b="0" i="0" kern="1200" dirty="0" err="1" smtClean="0"/>
            <a:t>виплаті</a:t>
          </a:r>
          <a:r>
            <a:rPr lang="ru-RU" sz="1800" b="0" i="0" kern="1200" dirty="0" smtClean="0"/>
            <a:t> </a:t>
          </a:r>
          <a:r>
            <a:rPr lang="ru-RU" sz="1800" b="0" i="0" kern="1200" dirty="0" err="1" smtClean="0"/>
            <a:t>страхованого</a:t>
          </a:r>
          <a:r>
            <a:rPr lang="ru-RU" sz="1800" b="0" i="0" kern="1200" dirty="0" smtClean="0"/>
            <a:t> </a:t>
          </a:r>
          <a:r>
            <a:rPr lang="ru-RU" sz="1800" b="0" i="0" kern="1200" dirty="0" err="1" smtClean="0"/>
            <a:t>відшкодування</a:t>
          </a:r>
          <a:r>
            <a:rPr lang="ru-RU" sz="1800" b="0" i="0" kern="1200" dirty="0" smtClean="0"/>
            <a:t> </a:t>
          </a:r>
          <a:r>
            <a:rPr lang="ru-RU" sz="1800" b="0" i="0" kern="1200" dirty="0" err="1" smtClean="0"/>
            <a:t>страхувальнику</a:t>
          </a:r>
          <a:r>
            <a:rPr lang="ru-RU" sz="1800" b="0" i="0" kern="1200" dirty="0" smtClean="0"/>
            <a:t> в </a:t>
          </a:r>
          <a:r>
            <a:rPr lang="ru-RU" sz="1800" b="0" i="0" kern="1200" dirty="0" err="1" smtClean="0"/>
            <a:t>разі</a:t>
          </a:r>
          <a:r>
            <a:rPr lang="ru-RU" sz="1800" b="0" i="0" kern="1200" dirty="0" smtClean="0"/>
            <a:t> </a:t>
          </a:r>
          <a:r>
            <a:rPr lang="ru-RU" sz="1800" b="0" i="0" kern="1200" dirty="0" err="1" smtClean="0"/>
            <a:t>неподання</a:t>
          </a:r>
          <a:r>
            <a:rPr lang="ru-RU" sz="1800" b="0" i="0" kern="1200" dirty="0" smtClean="0"/>
            <a:t> заяви про </a:t>
          </a:r>
          <a:r>
            <a:rPr lang="ru-RU" sz="1800" b="0" i="0" kern="1200" dirty="0" err="1" smtClean="0"/>
            <a:t>страхове</a:t>
          </a:r>
          <a:r>
            <a:rPr lang="ru-RU" sz="1800" b="0" i="0" kern="1200" dirty="0" smtClean="0"/>
            <a:t> </a:t>
          </a:r>
          <a:r>
            <a:rPr lang="ru-RU" sz="1800" b="0" i="0" kern="1200" dirty="0" err="1" smtClean="0"/>
            <a:t>відшкодування</a:t>
          </a:r>
          <a:r>
            <a:rPr lang="ru-RU" sz="1800" b="0" i="0" kern="1200" dirty="0" smtClean="0"/>
            <a:t> </a:t>
          </a:r>
          <a:r>
            <a:rPr lang="ru-RU" sz="1800" b="0" i="0" kern="1200" dirty="0" err="1" smtClean="0"/>
            <a:t>впродовж</a:t>
          </a:r>
          <a:r>
            <a:rPr lang="ru-RU" sz="1800" b="0" i="0" kern="1200" dirty="0" smtClean="0"/>
            <a:t> </a:t>
          </a:r>
          <a:r>
            <a:rPr lang="ru-RU" sz="1800" b="0" i="0" kern="1200" dirty="0" err="1" smtClean="0"/>
            <a:t>установлених</a:t>
          </a:r>
          <a:r>
            <a:rPr lang="ru-RU" sz="1800" b="0" i="0" kern="1200" dirty="0" smtClean="0"/>
            <a:t> </a:t>
          </a:r>
          <a:r>
            <a:rPr lang="ru-RU" sz="1800" b="0" i="0" kern="1200" dirty="0" err="1" smtClean="0"/>
            <a:t>строків</a:t>
          </a:r>
          <a:r>
            <a:rPr lang="ru-RU" sz="1800" b="0" i="0" kern="1200" dirty="0" smtClean="0"/>
            <a:t>, не </a:t>
          </a:r>
          <a:r>
            <a:rPr lang="ru-RU" sz="1800" b="0" i="0" kern="1200" dirty="0" err="1" smtClean="0"/>
            <a:t>стосується</a:t>
          </a:r>
          <a:r>
            <a:rPr lang="ru-RU" sz="1800" b="0" i="0" kern="1200" dirty="0" smtClean="0"/>
            <a:t> страховика, </a:t>
          </a:r>
          <a:r>
            <a:rPr lang="ru-RU" sz="1800" b="0" i="0" kern="1200" dirty="0" err="1" smtClean="0"/>
            <a:t>який</a:t>
          </a:r>
          <a:r>
            <a:rPr lang="ru-RU" sz="1800" b="0" i="0" kern="1200" dirty="0" smtClean="0"/>
            <a:t> </a:t>
          </a:r>
          <a:r>
            <a:rPr lang="ru-RU" sz="1800" b="0" i="0" kern="1200" dirty="0" err="1" smtClean="0"/>
            <a:t>виплатив</a:t>
          </a:r>
          <a:r>
            <a:rPr lang="ru-RU" sz="1800" b="0" i="0" kern="1200" dirty="0" smtClean="0"/>
            <a:t> </a:t>
          </a:r>
          <a:r>
            <a:rPr lang="ru-RU" sz="1800" b="0" i="0" kern="1200" dirty="0" err="1" smtClean="0"/>
            <a:t>страхове</a:t>
          </a:r>
          <a:r>
            <a:rPr lang="ru-RU" sz="1800" b="0" i="0" kern="1200" dirty="0" smtClean="0"/>
            <a:t> </a:t>
          </a:r>
          <a:r>
            <a:rPr lang="ru-RU" sz="1800" b="0" i="0" kern="1200" dirty="0" err="1" smtClean="0"/>
            <a:t>відшкодування</a:t>
          </a:r>
          <a:r>
            <a:rPr lang="ru-RU" sz="1800" b="0" i="0" kern="1200" dirty="0" smtClean="0"/>
            <a:t> </a:t>
          </a:r>
          <a:r>
            <a:rPr lang="ru-RU" sz="1800" b="0" i="0" kern="1200" dirty="0" err="1" smtClean="0"/>
            <a:t>згідно</a:t>
          </a:r>
          <a:r>
            <a:rPr lang="ru-RU" sz="1800" b="0" i="0" kern="1200" dirty="0" smtClean="0"/>
            <a:t> з договором </a:t>
          </a:r>
          <a:r>
            <a:rPr lang="ru-RU" sz="1800" b="0" i="0" kern="1200" dirty="0" err="1" smtClean="0"/>
            <a:t>майнового</a:t>
          </a:r>
          <a:r>
            <a:rPr lang="ru-RU" sz="1800" b="0" i="0" kern="1200" dirty="0" smtClean="0"/>
            <a:t> </a:t>
          </a:r>
          <a:r>
            <a:rPr lang="ru-RU" sz="1800" b="0" i="0" kern="1200" dirty="0" err="1" smtClean="0"/>
            <a:t>страхування</a:t>
          </a:r>
          <a:r>
            <a:rPr lang="ru-RU" sz="1800" b="0" i="0" kern="1200" dirty="0" smtClean="0"/>
            <a:t>, до особи, </a:t>
          </a:r>
          <a:r>
            <a:rPr lang="ru-RU" sz="1800" b="0" i="0" kern="1200" dirty="0" err="1" smtClean="0"/>
            <a:t>відповідальної</a:t>
          </a:r>
          <a:r>
            <a:rPr lang="ru-RU" sz="1800" b="0" i="0" kern="1200" dirty="0" smtClean="0"/>
            <a:t> за </a:t>
          </a:r>
          <a:r>
            <a:rPr lang="ru-RU" sz="1800" b="0" i="0" kern="1200" dirty="0" err="1" smtClean="0"/>
            <a:t>завдані</a:t>
          </a:r>
          <a:r>
            <a:rPr lang="ru-RU" sz="1800" b="0" i="0" kern="1200" dirty="0" smtClean="0"/>
            <a:t> </a:t>
          </a:r>
          <a:r>
            <a:rPr lang="ru-RU" sz="1800" b="0" i="0" kern="1200" dirty="0" err="1" smtClean="0"/>
            <a:t>збитки</a:t>
          </a:r>
          <a:r>
            <a:rPr lang="ru-RU" sz="1800" b="0" i="0" kern="1200" dirty="0" smtClean="0"/>
            <a:t>, про </a:t>
          </a:r>
          <a:r>
            <a:rPr lang="ru-RU" sz="1800" b="0" i="0" kern="1200" dirty="0" err="1" smtClean="0"/>
            <a:t>відшкодування</a:t>
          </a:r>
          <a:r>
            <a:rPr lang="ru-RU" sz="1800" b="0" i="0" kern="1200" dirty="0" smtClean="0"/>
            <a:t> </a:t>
          </a:r>
          <a:r>
            <a:rPr lang="ru-RU" sz="1800" b="0" i="0" kern="1200" dirty="0" err="1" smtClean="0"/>
            <a:t>виплачених</a:t>
          </a:r>
          <a:r>
            <a:rPr lang="ru-RU" sz="1800" b="0" i="0" kern="1200" dirty="0" smtClean="0"/>
            <a:t> ним </a:t>
          </a:r>
          <a:r>
            <a:rPr lang="ru-RU" sz="1800" b="0" i="0" kern="1200" dirty="0" err="1" smtClean="0"/>
            <a:t>фактичних</a:t>
          </a:r>
          <a:r>
            <a:rPr lang="ru-RU" sz="1800" b="0" i="0" kern="1200" dirty="0" smtClean="0"/>
            <a:t> </a:t>
          </a:r>
          <a:r>
            <a:rPr lang="ru-RU" sz="1800" b="0" i="0" kern="1200" dirty="0" err="1" smtClean="0"/>
            <a:t>сум</a:t>
          </a:r>
          <a:r>
            <a:rPr lang="ru-RU" sz="1800" b="0" i="0" kern="1200" dirty="0" smtClean="0"/>
            <a:t> у межах, </a:t>
          </a:r>
          <a:r>
            <a:rPr lang="ru-RU" sz="1800" b="0" i="0" kern="1200" dirty="0" err="1" smtClean="0"/>
            <a:t>визначених</a:t>
          </a:r>
          <a:r>
            <a:rPr lang="ru-RU" sz="1800" b="0" i="0" kern="1200" dirty="0" smtClean="0"/>
            <a:t> договором.</a:t>
          </a:r>
          <a:endParaRPr lang="uk-UA" sz="1800" kern="1200" dirty="0"/>
        </a:p>
      </dsp:txBody>
      <dsp:txXfrm>
        <a:off x="0" y="2599"/>
        <a:ext cx="4293478" cy="396932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17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ts val="0"/>
            </a:spcAft>
          </a:pPr>
          <a:r>
            <a:rPr lang="ru-RU" sz="1600" b="0" i="0" kern="1200" dirty="0" smtClean="0"/>
            <a:t>право страховика за договором (</a:t>
          </a:r>
          <a:r>
            <a:rPr lang="ru-RU" sz="1600" b="0" i="0" kern="1200" dirty="0" err="1" smtClean="0"/>
            <a:t>полісом</a:t>
          </a:r>
          <a:r>
            <a:rPr lang="ru-RU" sz="1600" b="0" i="0" kern="1200" dirty="0" smtClean="0"/>
            <a:t>) </a:t>
          </a:r>
          <a:r>
            <a:rPr lang="ru-RU" sz="1600" b="0" i="0" kern="1200" dirty="0" err="1" smtClean="0"/>
            <a:t>відмовити</a:t>
          </a:r>
          <a:r>
            <a:rPr lang="ru-RU" sz="1600" b="0" i="0" kern="1200" dirty="0" smtClean="0"/>
            <a:t> у </a:t>
          </a:r>
          <a:r>
            <a:rPr lang="ru-RU" sz="1600" b="0" i="0" kern="1200" dirty="0" err="1" smtClean="0"/>
            <a:t>здійсненні</a:t>
          </a:r>
          <a:r>
            <a:rPr lang="ru-RU" sz="1600" b="0" i="0" kern="1200" dirty="0" smtClean="0"/>
            <a:t> </a:t>
          </a:r>
          <a:r>
            <a:rPr lang="ru-RU" sz="1600" b="0" i="0" kern="1200" dirty="0" err="1" smtClean="0"/>
            <a:t>виплати</a:t>
          </a:r>
          <a:r>
            <a:rPr lang="ru-RU" sz="1600" b="0" i="0" kern="1200" dirty="0" smtClean="0"/>
            <a:t> страхового </a:t>
          </a:r>
          <a:r>
            <a:rPr lang="ru-RU" sz="1600" b="0" i="0" kern="1200" dirty="0" err="1" smtClean="0"/>
            <a:t>відшкодування</a:t>
          </a:r>
          <a:r>
            <a:rPr lang="ru-RU" sz="1600" b="0" i="0" kern="1200" dirty="0" smtClean="0"/>
            <a:t> у </a:t>
          </a:r>
          <a:r>
            <a:rPr lang="ru-RU" sz="1600" b="0" i="0" kern="1200" dirty="0" err="1" smtClean="0"/>
            <a:t>випадку</a:t>
          </a:r>
          <a:r>
            <a:rPr lang="ru-RU" sz="1600" b="0" i="0" kern="1200" dirty="0" smtClean="0"/>
            <a:t> пропуску </a:t>
          </a:r>
          <a:r>
            <a:rPr lang="ru-RU" sz="1600" b="0" i="0" kern="1200" dirty="0" err="1" smtClean="0"/>
            <a:t>встановленого</a:t>
          </a:r>
          <a:r>
            <a:rPr lang="ru-RU" sz="1600" b="0" i="0" kern="1200" dirty="0" smtClean="0"/>
            <a:t> строку на </a:t>
          </a:r>
          <a:r>
            <a:rPr lang="ru-RU" sz="1600" b="0" i="0" kern="1200" dirty="0" err="1" smtClean="0"/>
            <a:t>звернення</a:t>
          </a:r>
          <a:r>
            <a:rPr lang="ru-RU" sz="1600" b="0" i="0" kern="1200" dirty="0" smtClean="0"/>
            <a:t> до </a:t>
          </a:r>
          <a:r>
            <a:rPr lang="ru-RU" sz="1600" b="0" i="0" kern="1200" dirty="0" err="1" smtClean="0"/>
            <a:t>нього</a:t>
          </a:r>
          <a:r>
            <a:rPr lang="ru-RU" sz="1600" b="0" i="0" kern="1200" dirty="0" smtClean="0"/>
            <a:t> </a:t>
          </a:r>
          <a:r>
            <a:rPr lang="ru-RU" sz="1600" b="0" i="0" kern="1200" dirty="0" err="1" smtClean="0"/>
            <a:t>із</a:t>
          </a:r>
          <a:r>
            <a:rPr lang="ru-RU" sz="1600" b="0" i="0" kern="1200" dirty="0" smtClean="0"/>
            <a:t> </a:t>
          </a:r>
          <a:r>
            <a:rPr lang="ru-RU" sz="1600" b="0" i="0" kern="1200" dirty="0" err="1" smtClean="0"/>
            <a:t>заявою</a:t>
          </a:r>
          <a:r>
            <a:rPr lang="ru-RU" sz="1600" b="0" i="0" kern="1200" dirty="0" smtClean="0"/>
            <a:t> про </a:t>
          </a:r>
          <a:r>
            <a:rPr lang="ru-RU" sz="1600" b="0" i="0" kern="1200" dirty="0" err="1" smtClean="0"/>
            <a:t>його</a:t>
          </a:r>
          <a:r>
            <a:rPr lang="ru-RU" sz="1600" b="0" i="0" kern="1200" dirty="0" smtClean="0"/>
            <a:t> </a:t>
          </a:r>
          <a:r>
            <a:rPr lang="ru-RU" sz="1600" b="0" i="0" kern="1200" dirty="0" err="1" smtClean="0"/>
            <a:t>виплату</a:t>
          </a:r>
          <a:r>
            <a:rPr lang="ru-RU" sz="1600" b="0" i="0" kern="1200" dirty="0" smtClean="0"/>
            <a:t> </a:t>
          </a:r>
          <a:r>
            <a:rPr lang="ru-RU" sz="1600" b="0" i="0" kern="1200" dirty="0" err="1" smtClean="0"/>
            <a:t>підлягає</a:t>
          </a:r>
          <a:r>
            <a:rPr lang="ru-RU" sz="1600" b="0" i="0" kern="1200" dirty="0" smtClean="0"/>
            <a:t> </a:t>
          </a:r>
          <a:r>
            <a:rPr lang="ru-RU" sz="1600" b="0" i="0" kern="1200" dirty="0" err="1" smtClean="0"/>
            <a:t>застосуванню</a:t>
          </a:r>
          <a:r>
            <a:rPr lang="ru-RU" sz="1600" b="0" i="0" kern="1200" dirty="0" smtClean="0"/>
            <a:t>, в тому </a:t>
          </a:r>
          <a:r>
            <a:rPr lang="ru-RU" sz="1600" b="0" i="0" kern="1200" dirty="0" err="1" smtClean="0"/>
            <a:t>числі</a:t>
          </a:r>
          <a:r>
            <a:rPr lang="ru-RU" sz="1600" b="0" i="0" kern="1200" dirty="0" smtClean="0"/>
            <a:t> у </a:t>
          </a:r>
          <a:r>
            <a:rPr lang="ru-RU" sz="1600" b="0" i="0" kern="1200" dirty="0" err="1" smtClean="0"/>
            <a:t>випадку</a:t>
          </a:r>
          <a:r>
            <a:rPr lang="ru-RU" sz="1600" b="0" i="0" kern="1200" dirty="0" smtClean="0"/>
            <a:t>, коли з такою </a:t>
          </a:r>
          <a:r>
            <a:rPr lang="ru-RU" sz="1600" b="0" i="0" kern="1200" dirty="0" err="1" smtClean="0"/>
            <a:t>заявою</a:t>
          </a:r>
          <a:r>
            <a:rPr lang="ru-RU" sz="1600" b="0" i="0" kern="1200" dirty="0" smtClean="0"/>
            <a:t> </a:t>
          </a:r>
          <a:r>
            <a:rPr lang="ru-RU" sz="1600" b="0" i="0" kern="1200" dirty="0" err="1" smtClean="0"/>
            <a:t>звертається</a:t>
          </a:r>
          <a:r>
            <a:rPr lang="ru-RU" sz="1600" b="0" i="0" kern="1200" dirty="0" smtClean="0"/>
            <a:t> не </a:t>
          </a:r>
          <a:r>
            <a:rPr lang="ru-RU" sz="1600" b="0" i="0" kern="1200" dirty="0" err="1" smtClean="0"/>
            <a:t>безпосередньо</a:t>
          </a:r>
          <a:r>
            <a:rPr lang="ru-RU" sz="1600" b="0" i="0" kern="1200" dirty="0" smtClean="0"/>
            <a:t> </a:t>
          </a:r>
          <a:r>
            <a:rPr lang="ru-RU" sz="1600" b="0" i="0" kern="1200" dirty="0" err="1" smtClean="0"/>
            <a:t>потерпілий</a:t>
          </a:r>
          <a:r>
            <a:rPr lang="ru-RU" sz="1600" b="0" i="0" kern="1200" dirty="0" smtClean="0"/>
            <a:t>, а особа, яка </a:t>
          </a:r>
          <a:r>
            <a:rPr lang="ru-RU" sz="1600" b="0" i="0" kern="1200" dirty="0" err="1" smtClean="0"/>
            <a:t>здійснила</a:t>
          </a:r>
          <a:r>
            <a:rPr lang="ru-RU" sz="1600" b="0" i="0" kern="1200" dirty="0" smtClean="0"/>
            <a:t> </a:t>
          </a:r>
          <a:r>
            <a:rPr lang="ru-RU" sz="1600" b="0" i="0" kern="1200" dirty="0" err="1" smtClean="0"/>
            <a:t>відшкодування</a:t>
          </a:r>
          <a:r>
            <a:rPr lang="ru-RU" sz="1600" b="0" i="0" kern="1200" dirty="0" smtClean="0"/>
            <a:t> </a:t>
          </a:r>
          <a:r>
            <a:rPr lang="ru-RU" sz="1600" b="0" i="0" kern="1200" dirty="0" err="1" smtClean="0"/>
            <a:t>потерпілому</a:t>
          </a:r>
          <a:r>
            <a:rPr lang="ru-RU" sz="1600" b="0" i="0" kern="1200" dirty="0" smtClean="0"/>
            <a:t> </a:t>
          </a:r>
          <a:r>
            <a:rPr lang="ru-RU" sz="1600" b="0" i="0" kern="1200" dirty="0" err="1" smtClean="0"/>
            <a:t>завданого</a:t>
          </a:r>
          <a:r>
            <a:rPr lang="ru-RU" sz="1600" b="0" i="0" kern="1200" dirty="0" smtClean="0"/>
            <a:t> </a:t>
          </a:r>
          <a:r>
            <a:rPr lang="ru-RU" sz="1600" b="0" i="0" kern="1200" dirty="0" err="1" smtClean="0"/>
            <a:t>внаслідок</a:t>
          </a:r>
          <a:r>
            <a:rPr lang="ru-RU" sz="1600" b="0" i="0" kern="1200" dirty="0" smtClean="0"/>
            <a:t> </a:t>
          </a:r>
          <a:r>
            <a:rPr lang="ru-RU" sz="1600" b="0" i="0" kern="1200" dirty="0" err="1" smtClean="0"/>
            <a:t>пошкодження</a:t>
          </a:r>
          <a:r>
            <a:rPr lang="ru-RU" sz="1600" b="0" i="0" kern="1200" dirty="0" smtClean="0"/>
            <a:t> </a:t>
          </a:r>
          <a:r>
            <a:rPr lang="ru-RU" sz="1600" b="0" i="0" kern="1200" dirty="0" err="1" smtClean="0"/>
            <a:t>належного</a:t>
          </a:r>
          <a:r>
            <a:rPr lang="ru-RU" sz="1600" b="0" i="0" kern="1200" dirty="0" smtClean="0"/>
            <a:t> </a:t>
          </a:r>
          <a:r>
            <a:rPr lang="ru-RU" sz="1600" b="0" i="0" kern="1200" dirty="0" err="1" smtClean="0"/>
            <a:t>йому</a:t>
          </a:r>
          <a:r>
            <a:rPr lang="ru-RU" sz="1600" b="0" i="0" kern="1200" dirty="0" smtClean="0"/>
            <a:t> транспортного </a:t>
          </a:r>
          <a:r>
            <a:rPr lang="ru-RU" sz="1600" b="0" i="0" kern="1200" dirty="0" err="1" smtClean="0"/>
            <a:t>засобу</a:t>
          </a:r>
          <a:r>
            <a:rPr lang="ru-RU" sz="1600" b="0" i="0" kern="1200" dirty="0" smtClean="0"/>
            <a:t> </a:t>
          </a:r>
          <a:r>
            <a:rPr lang="ru-RU" sz="1600" b="0" i="0" kern="1200" dirty="0" err="1" smtClean="0"/>
            <a:t>збитку</a:t>
          </a:r>
          <a:r>
            <a:rPr lang="ru-RU" sz="1600" b="0" i="0" kern="1200" dirty="0" smtClean="0"/>
            <a:t> на </a:t>
          </a:r>
          <a:r>
            <a:rPr lang="ru-RU" sz="1600" b="0" i="0" kern="1200" dirty="0" err="1" smtClean="0"/>
            <a:t>підставі</a:t>
          </a:r>
          <a:r>
            <a:rPr lang="ru-RU" sz="1600" b="0" i="0" kern="1200" dirty="0" smtClean="0"/>
            <a:t> договору </a:t>
          </a:r>
          <a:r>
            <a:rPr lang="ru-RU" sz="1600" b="0" i="0" kern="1200" dirty="0" err="1" smtClean="0"/>
            <a:t>добровільного</a:t>
          </a:r>
          <a:r>
            <a:rPr lang="ru-RU" sz="1600" b="0" i="0" kern="1200" dirty="0" smtClean="0"/>
            <a:t> </a:t>
          </a:r>
          <a:r>
            <a:rPr lang="ru-RU" sz="1600" b="0" i="0" kern="1200" dirty="0" err="1" smtClean="0"/>
            <a:t>майнового</a:t>
          </a:r>
          <a:r>
            <a:rPr lang="ru-RU" sz="1600" b="0" i="0" kern="1200" dirty="0" smtClean="0"/>
            <a:t> </a:t>
          </a:r>
          <a:r>
            <a:rPr lang="ru-RU" sz="1600" b="0" i="0" kern="1200" dirty="0" err="1" smtClean="0"/>
            <a:t>страхування</a:t>
          </a:r>
          <a:r>
            <a:rPr lang="ru-RU" sz="2000" b="0" i="0" kern="1200" dirty="0" smtClean="0"/>
            <a:t>.….</a:t>
          </a:r>
          <a:endParaRPr lang="uk-UA" sz="2000" b="1" i="0" u="sng" kern="1200" dirty="0" smtClean="0"/>
        </a:p>
        <a:p>
          <a:pPr lvl="0" algn="ctr" defTabSz="711200" rtl="0">
            <a:lnSpc>
              <a:spcPct val="90000"/>
            </a:lnSpc>
            <a:spcBef>
              <a:spcPct val="0"/>
            </a:spcBef>
            <a:spcAft>
              <a:spcPts val="0"/>
            </a:spcAft>
          </a:pPr>
          <a:r>
            <a:rPr lang="en-US" sz="2000" b="1" i="0" u="sng" kern="1200" dirty="0" smtClean="0">
              <a:hlinkClick xmlns:r="http://schemas.openxmlformats.org/officeDocument/2006/relationships" r:id="rId1"/>
            </a:rPr>
            <a:t>http://www.reyestr.court.gov.ua/Review/74838785</a:t>
          </a:r>
          <a:r>
            <a:rPr lang="uk-UA" sz="2000" b="1" i="0" u="sng" kern="1200" dirty="0" smtClean="0"/>
            <a:t>  </a:t>
          </a:r>
          <a:endParaRPr lang="uk-UA" sz="2400" kern="1200" dirty="0"/>
        </a:p>
      </dsp:txBody>
      <dsp:txXfrm>
        <a:off x="885874" y="597102"/>
        <a:ext cx="4277380" cy="288221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ru-RU" sz="2000" b="1" i="0" kern="1200" dirty="0" err="1" smtClean="0"/>
            <a:t>від</a:t>
          </a:r>
          <a:r>
            <a:rPr lang="ru-RU" sz="2000" b="1" i="0" kern="1200" dirty="0" smtClean="0"/>
            <a:t> 15</a:t>
          </a:r>
          <a:r>
            <a:rPr lang="uk-UA" sz="2000" b="1" i="0" kern="1200" dirty="0" smtClean="0"/>
            <a:t>.04.2015 </a:t>
          </a:r>
        </a:p>
        <a:p>
          <a:pPr lvl="0" algn="ctr" defTabSz="889000" rtl="0">
            <a:lnSpc>
              <a:spcPct val="90000"/>
            </a:lnSpc>
            <a:spcBef>
              <a:spcPct val="0"/>
            </a:spcBef>
            <a:spcAft>
              <a:spcPts val="0"/>
            </a:spcAft>
          </a:pPr>
          <a:r>
            <a:rPr lang="uk-UA" sz="2000" b="1" i="0" kern="1200" dirty="0" smtClean="0"/>
            <a:t>у справі №3-49гс15</a:t>
          </a:r>
          <a:endParaRPr lang="uk-UA" sz="2000" kern="1200" dirty="0"/>
        </a:p>
      </dsp:txBody>
      <dsp:txXfrm>
        <a:off x="37662" y="37667"/>
        <a:ext cx="4897893" cy="69619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05.06 .2018 у справі </a:t>
          </a:r>
        </a:p>
        <a:p>
          <a:pPr lvl="0" algn="ctr" defTabSz="889000" rtl="0">
            <a:lnSpc>
              <a:spcPct val="90000"/>
            </a:lnSpc>
            <a:spcBef>
              <a:spcPct val="0"/>
            </a:spcBef>
            <a:spcAft>
              <a:spcPts val="0"/>
            </a:spcAft>
          </a:pPr>
          <a:r>
            <a:rPr lang="uk-UA" sz="2000" b="1" i="0" kern="1200" dirty="0" smtClean="0"/>
            <a:t>№910/7449/17</a:t>
          </a:r>
          <a:endParaRPr lang="uk-UA" sz="2000" kern="1200" dirty="0"/>
        </a:p>
      </dsp:txBody>
      <dsp:txXfrm>
        <a:off x="37626" y="37626"/>
        <a:ext cx="5431786" cy="69551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l" defTabSz="800100" rtl="0">
            <a:lnSpc>
              <a:spcPct val="90000"/>
            </a:lnSpc>
            <a:spcBef>
              <a:spcPct val="0"/>
            </a:spcBef>
            <a:spcAft>
              <a:spcPts val="0"/>
            </a:spcAft>
          </a:pPr>
          <a:r>
            <a:rPr lang="uk-UA" sz="1800" b="0" i="0" kern="1200" dirty="0" smtClean="0"/>
            <a:t>ні розділом </a:t>
          </a:r>
          <a:r>
            <a:rPr lang="en-US" sz="1800" b="0" i="0" kern="1200" dirty="0" smtClean="0"/>
            <a:t>V</a:t>
          </a:r>
          <a:r>
            <a:rPr lang="uk-UA" sz="1800" b="0" i="0" kern="1200" dirty="0" smtClean="0"/>
            <a:t>ІІ Цивільного процесуального кодексу України, ні Законом України "Про судовий збір" № 3674-</a:t>
          </a:r>
          <a:r>
            <a:rPr lang="en-US" sz="1800" b="0" i="0" kern="1200" dirty="0" smtClean="0"/>
            <a:t>VI (</a:t>
          </a:r>
          <a:r>
            <a:rPr lang="uk-UA" sz="1800" b="0" i="0" kern="1200" dirty="0" smtClean="0"/>
            <a:t>частина перша статті 3) не передбачено необхідності сплати судового збору за подання скарги на рішення, дії або бездіяльність державного виконавця чи іншої посадової особи ДВС, відтак за подання скарги судовий збір не сплачується. Таким чином, не підлягає сплаті судовий збір за подання апеляційної скарги у справах за скаргами на рішення, дії або бездіяльність державного виконавця чи іншої посадової особи ДВС.</a:t>
          </a:r>
          <a:endParaRPr lang="uk-UA" sz="1800" kern="1200" dirty="0"/>
        </a:p>
      </dsp:txBody>
      <dsp:txXfrm>
        <a:off x="0" y="2599"/>
        <a:ext cx="4293478" cy="396932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17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ts val="0"/>
            </a:spcAft>
          </a:pPr>
          <a:r>
            <a:rPr lang="ru-RU" sz="1600" b="0" i="0" kern="1200" dirty="0" smtClean="0"/>
            <a:t>Ставка судового </a:t>
          </a:r>
          <a:r>
            <a:rPr lang="ru-RU" sz="1600" b="0" i="0" kern="1200" dirty="0" err="1" smtClean="0"/>
            <a:t>збору</a:t>
          </a:r>
          <a:r>
            <a:rPr lang="ru-RU" sz="1600" b="0" i="0" kern="1200" dirty="0" smtClean="0"/>
            <a:t> у </a:t>
          </a:r>
          <a:r>
            <a:rPr lang="ru-RU" sz="1600" b="0" i="0" kern="1200" dirty="0" err="1" smtClean="0"/>
            <a:t>розмірі</a:t>
          </a:r>
          <a:r>
            <a:rPr lang="ru-RU" sz="1600" b="0" i="0" kern="1200" dirty="0" smtClean="0"/>
            <a:t> одного </a:t>
          </a:r>
          <a:r>
            <a:rPr lang="ru-RU" sz="1600" b="0" i="0" kern="1200" dirty="0" err="1" smtClean="0"/>
            <a:t>прожиткового</a:t>
          </a:r>
          <a:r>
            <a:rPr lang="ru-RU" sz="1600" b="0" i="0" kern="1200" dirty="0" smtClean="0"/>
            <a:t> </a:t>
          </a:r>
          <a:r>
            <a:rPr lang="ru-RU" sz="1600" b="0" i="0" kern="1200" dirty="0" err="1" smtClean="0"/>
            <a:t>мінімуму</a:t>
          </a:r>
          <a:r>
            <a:rPr lang="ru-RU" sz="1600" b="0" i="0" kern="1200" dirty="0" smtClean="0"/>
            <a:t> для </a:t>
          </a:r>
          <a:r>
            <a:rPr lang="ru-RU" sz="1600" b="0" i="0" kern="1200" dirty="0" err="1" smtClean="0"/>
            <a:t>працездатних</a:t>
          </a:r>
          <a:r>
            <a:rPr lang="ru-RU" sz="1600" b="0" i="0" kern="1200" dirty="0" smtClean="0"/>
            <a:t> </a:t>
          </a:r>
          <a:r>
            <a:rPr lang="ru-RU" sz="1600" b="0" i="0" kern="1200" dirty="0" err="1" smtClean="0"/>
            <a:t>осіб</a:t>
          </a:r>
          <a:r>
            <a:rPr lang="ru-RU" sz="1600" b="0" i="0" kern="1200" dirty="0" smtClean="0"/>
            <a:t> </a:t>
          </a:r>
          <a:r>
            <a:rPr lang="ru-RU" sz="1600" b="0" i="0" kern="1200" dirty="0" err="1" smtClean="0"/>
            <a:t>стосується</a:t>
          </a:r>
          <a:r>
            <a:rPr lang="ru-RU" sz="1600" b="0" i="0" kern="1200" dirty="0" smtClean="0"/>
            <a:t> </a:t>
          </a:r>
          <a:r>
            <a:rPr lang="ru-RU" sz="1600" b="0" i="0" kern="1200" dirty="0" err="1" smtClean="0"/>
            <a:t>подання</a:t>
          </a:r>
          <a:r>
            <a:rPr lang="ru-RU" sz="1600" b="0" i="0" kern="1200" dirty="0" smtClean="0"/>
            <a:t> </a:t>
          </a:r>
          <a:r>
            <a:rPr lang="ru-RU" sz="1600" b="0" i="0" kern="1200" dirty="0" err="1" smtClean="0"/>
            <a:t>апеляційних</a:t>
          </a:r>
          <a:r>
            <a:rPr lang="ru-RU" sz="1600" b="0" i="0" kern="1200" dirty="0" smtClean="0"/>
            <a:t> і </a:t>
          </a:r>
          <a:r>
            <a:rPr lang="ru-RU" sz="1600" b="0" i="0" kern="1200" dirty="0" err="1" smtClean="0"/>
            <a:t>касаційних</a:t>
          </a:r>
          <a:r>
            <a:rPr lang="ru-RU" sz="1600" b="0" i="0" kern="1200" dirty="0" smtClean="0"/>
            <a:t> </a:t>
          </a:r>
          <a:r>
            <a:rPr lang="ru-RU" sz="1600" b="0" i="0" kern="1200" dirty="0" err="1" smtClean="0"/>
            <a:t>скарг</a:t>
          </a:r>
          <a:r>
            <a:rPr lang="ru-RU" sz="1600" b="0" i="0" kern="1200" dirty="0" smtClean="0"/>
            <a:t> на </a:t>
          </a:r>
          <a:r>
            <a:rPr lang="ru-RU" sz="1600" b="0" i="0" kern="1200" dirty="0" err="1" smtClean="0"/>
            <a:t>всі</a:t>
          </a:r>
          <a:r>
            <a:rPr lang="ru-RU" sz="1600" b="0" i="0" kern="1200" dirty="0" smtClean="0"/>
            <a:t> без </a:t>
          </a:r>
          <a:r>
            <a:rPr lang="ru-RU" sz="1600" b="0" i="0" kern="1200" dirty="0" err="1" smtClean="0"/>
            <a:t>винятку</a:t>
          </a:r>
          <a:r>
            <a:rPr lang="ru-RU" sz="1600" b="0" i="0" kern="1200" dirty="0" smtClean="0"/>
            <a:t> </a:t>
          </a:r>
          <a:r>
            <a:rPr lang="ru-RU" sz="1600" b="0" i="0" kern="1200" dirty="0" err="1" smtClean="0"/>
            <a:t>ухвали</a:t>
          </a:r>
          <a:r>
            <a:rPr lang="ru-RU" sz="1600" b="0" i="0" kern="1200" dirty="0" smtClean="0"/>
            <a:t> </a:t>
          </a:r>
          <a:r>
            <a:rPr lang="ru-RU" sz="1600" b="0" i="0" kern="1200" dirty="0" err="1" smtClean="0"/>
            <a:t>господарського</a:t>
          </a:r>
          <a:r>
            <a:rPr lang="ru-RU" sz="1600" b="0" i="0" kern="1200" dirty="0" smtClean="0"/>
            <a:t> суду, </a:t>
          </a:r>
          <a:r>
            <a:rPr lang="ru-RU" sz="1600" b="0" i="0" kern="1200" dirty="0" err="1" smtClean="0"/>
            <a:t>які</a:t>
          </a:r>
          <a:r>
            <a:rPr lang="ru-RU" sz="1600" b="0" i="0" kern="1200" dirty="0" smtClean="0"/>
            <a:t> </a:t>
          </a:r>
          <a:r>
            <a:rPr lang="ru-RU" sz="1600" b="0" i="0" kern="1200" dirty="0" err="1" smtClean="0"/>
            <a:t>підлягають</a:t>
          </a:r>
          <a:r>
            <a:rPr lang="ru-RU" sz="1600" b="0" i="0" kern="1200" dirty="0" smtClean="0"/>
            <a:t> </a:t>
          </a:r>
          <a:r>
            <a:rPr lang="ru-RU" sz="1600" b="0" i="0" kern="1200" dirty="0" err="1" smtClean="0"/>
            <a:t>оскарженню</a:t>
          </a:r>
          <a:r>
            <a:rPr lang="ru-RU" sz="1600" b="0" i="0" kern="1200" dirty="0" smtClean="0"/>
            <a:t>, </a:t>
          </a:r>
          <a:r>
            <a:rPr lang="ru-RU" sz="1600" b="0" i="0" kern="1200" dirty="0" err="1" smtClean="0"/>
            <a:t>незалежно</a:t>
          </a:r>
          <a:r>
            <a:rPr lang="ru-RU" sz="1600" b="0" i="0" kern="1200" dirty="0" smtClean="0"/>
            <a:t> </a:t>
          </a:r>
          <a:r>
            <a:rPr lang="ru-RU" sz="1600" b="0" i="0" kern="1200" dirty="0" err="1" smtClean="0"/>
            <a:t>від</a:t>
          </a:r>
          <a:r>
            <a:rPr lang="ru-RU" sz="1600" b="0" i="0" kern="1200" dirty="0" smtClean="0"/>
            <a:t> того, </a:t>
          </a:r>
          <a:r>
            <a:rPr lang="ru-RU" sz="1600" b="0" i="0" kern="1200" dirty="0" err="1" smtClean="0"/>
            <a:t>чи</a:t>
          </a:r>
          <a:r>
            <a:rPr lang="ru-RU" sz="1600" b="0" i="0" kern="1200" dirty="0" smtClean="0"/>
            <a:t> </a:t>
          </a:r>
          <a:r>
            <a:rPr lang="ru-RU" sz="1600" b="0" i="0" kern="1200" dirty="0" err="1" smtClean="0"/>
            <a:t>передбачено</a:t>
          </a:r>
          <a:r>
            <a:rPr lang="ru-RU" sz="1600" b="0" i="0" kern="1200" dirty="0" smtClean="0"/>
            <a:t> Законом №3674-VI </a:t>
          </a:r>
          <a:r>
            <a:rPr lang="ru-RU" sz="1600" b="0" i="0" kern="1200" dirty="0" err="1" smtClean="0"/>
            <a:t>справляння</a:t>
          </a:r>
          <a:r>
            <a:rPr lang="ru-RU" sz="1600" b="0" i="0" kern="1200" dirty="0" smtClean="0"/>
            <a:t> судового </a:t>
          </a:r>
          <a:r>
            <a:rPr lang="ru-RU" sz="1600" b="0" i="0" kern="1200" dirty="0" err="1" smtClean="0"/>
            <a:t>збору</a:t>
          </a:r>
          <a:r>
            <a:rPr lang="ru-RU" sz="1600" b="0" i="0" kern="1200" dirty="0" smtClean="0"/>
            <a:t> за </a:t>
          </a:r>
          <a:r>
            <a:rPr lang="ru-RU" sz="1600" b="0" i="0" kern="1200" dirty="0" err="1" smtClean="0"/>
            <a:t>подання</a:t>
          </a:r>
          <a:r>
            <a:rPr lang="ru-RU" sz="1600" b="0" i="0" kern="1200" dirty="0" smtClean="0"/>
            <a:t> тих </a:t>
          </a:r>
          <a:r>
            <a:rPr lang="ru-RU" sz="1600" b="0" i="0" kern="1200" dirty="0" err="1" smtClean="0"/>
            <a:t>заяв</a:t>
          </a:r>
          <a:r>
            <a:rPr lang="ru-RU" sz="1600" b="0" i="0" kern="1200" dirty="0" smtClean="0"/>
            <a:t>, за результатами </a:t>
          </a:r>
          <a:r>
            <a:rPr lang="ru-RU" sz="1600" b="0" i="0" kern="1200" dirty="0" err="1" smtClean="0"/>
            <a:t>розгляду</a:t>
          </a:r>
          <a:r>
            <a:rPr lang="ru-RU" sz="1600" b="0" i="0" kern="1200" dirty="0" smtClean="0"/>
            <a:t> </a:t>
          </a:r>
          <a:r>
            <a:rPr lang="ru-RU" sz="1600" b="0" i="0" kern="1200" dirty="0" err="1" smtClean="0"/>
            <a:t>яких</a:t>
          </a:r>
          <a:r>
            <a:rPr lang="ru-RU" sz="1600" b="0" i="0" kern="1200" dirty="0" smtClean="0"/>
            <a:t> </a:t>
          </a:r>
          <a:r>
            <a:rPr lang="ru-RU" sz="1600" b="0" i="0" kern="1200" dirty="0" err="1" smtClean="0"/>
            <a:t>виносяться</a:t>
          </a:r>
          <a:r>
            <a:rPr lang="ru-RU" sz="1600" b="0" i="0" kern="1200" dirty="0" smtClean="0"/>
            <a:t> </a:t>
          </a:r>
          <a:r>
            <a:rPr lang="ru-RU" sz="1600" b="0" i="0" kern="1200" dirty="0" err="1" smtClean="0"/>
            <a:t>відповідні</a:t>
          </a:r>
          <a:r>
            <a:rPr lang="ru-RU" sz="1600" b="0" i="0" kern="1200" dirty="0" smtClean="0"/>
            <a:t> </a:t>
          </a:r>
          <a:r>
            <a:rPr lang="ru-RU" sz="1600" b="0" i="0" kern="1200" dirty="0" err="1" smtClean="0"/>
            <a:t>ухвали</a:t>
          </a:r>
          <a:r>
            <a:rPr lang="ru-RU" sz="2000" b="0" i="0" kern="1200" dirty="0" smtClean="0"/>
            <a:t>.….</a:t>
          </a:r>
          <a:endParaRPr lang="uk-UA" sz="2000" b="1" i="0" u="sng" kern="1200" dirty="0" smtClean="0"/>
        </a:p>
        <a:p>
          <a:pPr lvl="0" algn="ctr" defTabSz="711200" rtl="0">
            <a:lnSpc>
              <a:spcPct val="90000"/>
            </a:lnSpc>
            <a:spcBef>
              <a:spcPct val="0"/>
            </a:spcBef>
            <a:spcAft>
              <a:spcPts val="0"/>
            </a:spcAft>
          </a:pPr>
          <a:r>
            <a:rPr lang="en-US" sz="2000" b="1" i="0" u="sng" kern="1200" dirty="0" smtClean="0">
              <a:hlinkClick xmlns:r="http://schemas.openxmlformats.org/officeDocument/2006/relationships" r:id="rId1"/>
            </a:rPr>
            <a:t>http://www.reyestr.court.gov.ua/Review/74506127</a:t>
          </a:r>
          <a:r>
            <a:rPr lang="uk-UA" sz="2000" b="1" i="0" u="sng" kern="1200" dirty="0" smtClean="0"/>
            <a:t> </a:t>
          </a:r>
          <a:endParaRPr lang="uk-UA" sz="2400" kern="1200" dirty="0"/>
        </a:p>
      </dsp:txBody>
      <dsp:txXfrm>
        <a:off x="885874" y="597102"/>
        <a:ext cx="4277380" cy="288221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188"/>
          <a:ext cx="4973217" cy="77114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a:t>
          </a:r>
          <a:r>
            <a:rPr lang="ru-RU" sz="2000" b="1" i="0" kern="1200" dirty="0" err="1" smtClean="0"/>
            <a:t>Касаційного</a:t>
          </a:r>
          <a:r>
            <a:rPr lang="ru-RU" sz="2000" b="1" i="0" kern="1200" dirty="0" smtClean="0"/>
            <a:t> </a:t>
          </a:r>
          <a:r>
            <a:rPr lang="ru-RU" sz="2000" b="1" i="0" kern="1200" dirty="0" err="1" smtClean="0"/>
            <a:t>цивільного</a:t>
          </a:r>
          <a:r>
            <a:rPr lang="ru-RU" sz="2000" b="1" i="0" kern="1200" dirty="0" smtClean="0"/>
            <a:t> суду у </a:t>
          </a:r>
          <a:r>
            <a:rPr lang="ru-RU" sz="2000" b="1" i="0" kern="1200" dirty="0" err="1" smtClean="0"/>
            <a:t>складі</a:t>
          </a:r>
          <a:r>
            <a:rPr lang="ru-RU" sz="2000" b="1" i="0" kern="1200" dirty="0" smtClean="0"/>
            <a:t> Верховного Суду </a:t>
          </a:r>
          <a:r>
            <a:rPr lang="ru-RU" sz="2000" b="1" i="0" kern="1200" dirty="0" err="1" smtClean="0"/>
            <a:t>від</a:t>
          </a:r>
          <a:r>
            <a:rPr lang="ru-RU" sz="2000" b="1" i="0" kern="1200" dirty="0" smtClean="0"/>
            <a:t> 18.01.2018 у </a:t>
          </a:r>
          <a:r>
            <a:rPr lang="ru-RU" sz="2000" b="1" i="0" kern="1200" dirty="0" err="1" smtClean="0"/>
            <a:t>справі</a:t>
          </a:r>
          <a:r>
            <a:rPr lang="ru-RU" sz="2000" b="1" i="0" kern="1200" dirty="0" smtClean="0"/>
            <a:t> № 565/256/15-ц</a:t>
          </a:r>
          <a:endParaRPr lang="uk-UA" sz="2000" kern="1200" dirty="0"/>
        </a:p>
      </dsp:txBody>
      <dsp:txXfrm>
        <a:off x="37644" y="37832"/>
        <a:ext cx="4897929" cy="69586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29.05 .2018 у справі </a:t>
          </a:r>
        </a:p>
        <a:p>
          <a:pPr lvl="0" algn="ctr" defTabSz="889000" rtl="0">
            <a:lnSpc>
              <a:spcPct val="90000"/>
            </a:lnSpc>
            <a:spcBef>
              <a:spcPct val="0"/>
            </a:spcBef>
            <a:spcAft>
              <a:spcPts val="0"/>
            </a:spcAft>
          </a:pPr>
          <a:r>
            <a:rPr lang="uk-UA" sz="2000" b="1" i="0" kern="1200" dirty="0" smtClean="0"/>
            <a:t>№915/955/15</a:t>
          </a:r>
          <a:endParaRPr lang="uk-UA" sz="2000" kern="1200" dirty="0"/>
        </a:p>
      </dsp:txBody>
      <dsp:txXfrm>
        <a:off x="37626" y="37626"/>
        <a:ext cx="5431786" cy="695519"/>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pPr>
          <a:r>
            <a:rPr lang="uk-UA" sz="2000" kern="1200" dirty="0" smtClean="0"/>
            <a:t>Згідно з приписами ст.16 ЦК України </a:t>
          </a:r>
        </a:p>
        <a:p>
          <a:pPr lvl="0" algn="l" defTabSz="889000" rtl="0">
            <a:lnSpc>
              <a:spcPct val="90000"/>
            </a:lnSpc>
            <a:spcBef>
              <a:spcPct val="0"/>
            </a:spcBef>
          </a:pPr>
          <a:r>
            <a:rPr lang="uk-UA" sz="2000" kern="1200" dirty="0" smtClean="0"/>
            <a:t>та ст.20 ГК України </a:t>
          </a:r>
          <a:r>
            <a:rPr lang="uk-UA" sz="2000" kern="1200" noProof="0" dirty="0" smtClean="0"/>
            <a:t>визначено</a:t>
          </a:r>
          <a:r>
            <a:rPr lang="en-US" sz="2000" kern="1200" dirty="0" smtClean="0"/>
            <a:t> </a:t>
          </a:r>
          <a:r>
            <a:rPr lang="uk-UA" sz="2000" kern="1200" noProof="0" dirty="0" smtClean="0"/>
            <a:t>способи</a:t>
          </a:r>
          <a:r>
            <a:rPr lang="en-US" sz="2000" kern="1200" dirty="0" smtClean="0"/>
            <a:t> </a:t>
          </a:r>
          <a:r>
            <a:rPr lang="uk-UA" sz="2000" kern="1200" noProof="0" dirty="0" smtClean="0"/>
            <a:t>захисту</a:t>
          </a:r>
          <a:r>
            <a:rPr lang="en-US" sz="2000" kern="1200" dirty="0" smtClean="0"/>
            <a:t> </a:t>
          </a:r>
          <a:r>
            <a:rPr lang="uk-UA" sz="2000" kern="1200" noProof="0" dirty="0" smtClean="0"/>
            <a:t>прав та інтересів, і цей перелік не є вичерпним</a:t>
          </a:r>
          <a:r>
            <a:rPr lang="en-US" sz="2000" kern="1200" dirty="0" smtClean="0"/>
            <a:t>. </a:t>
          </a:r>
          <a:r>
            <a:rPr lang="uk-UA" sz="2000" kern="1200" noProof="0" dirty="0" smtClean="0"/>
            <a:t>Отже, суд може захистити цивільне право або інтерес іншим способом, що встановлений договором або законом, в тому числі шляхом підписання </a:t>
          </a:r>
          <a:r>
            <a:rPr lang="uk-UA" sz="2000" kern="1200" noProof="0" dirty="0" err="1" smtClean="0"/>
            <a:t>акта</a:t>
          </a:r>
          <a:r>
            <a:rPr lang="uk-UA" sz="2000" kern="1200" noProof="0" dirty="0" smtClean="0"/>
            <a:t> приймання-передачі товару.</a:t>
          </a:r>
        </a:p>
        <a:p>
          <a:pPr lvl="0" algn="just" defTabSz="889000" rtl="0">
            <a:lnSpc>
              <a:spcPct val="90000"/>
            </a:lnSpc>
            <a:spcBef>
              <a:spcPct val="0"/>
            </a:spcBef>
            <a:spcAft>
              <a:spcPts val="0"/>
            </a:spcAft>
          </a:pPr>
          <a:endParaRPr lang="uk-UA" sz="1800" kern="1200" noProof="0" dirty="0"/>
        </a:p>
      </dsp:txBody>
      <dsp:txXfrm>
        <a:off x="0" y="2599"/>
        <a:ext cx="4293478" cy="39693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256"/>
          <a:ext cx="4825157" cy="77101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uk-UA" sz="1800" b="1" i="0" kern="1200" dirty="0" smtClean="0"/>
            <a:t>Постанова ВСУ від 29.03.2017 у справі </a:t>
          </a:r>
        </a:p>
        <a:p>
          <a:pPr lvl="0" algn="ctr" defTabSz="800100" rtl="0">
            <a:lnSpc>
              <a:spcPct val="90000"/>
            </a:lnSpc>
            <a:spcBef>
              <a:spcPct val="0"/>
            </a:spcBef>
            <a:spcAft>
              <a:spcPct val="35000"/>
            </a:spcAft>
          </a:pPr>
          <a:r>
            <a:rPr lang="uk-UA" sz="1800" b="1" i="0" kern="1200" dirty="0" smtClean="0"/>
            <a:t>№3-1591гс16 (№918/169/16)</a:t>
          </a:r>
          <a:endParaRPr lang="uk-UA" sz="1800" kern="1200" dirty="0"/>
        </a:p>
      </dsp:txBody>
      <dsp:txXfrm>
        <a:off x="37638" y="37894"/>
        <a:ext cx="4749881" cy="695735"/>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100000"/>
            </a:lnSpc>
            <a:spcBef>
              <a:spcPct val="0"/>
            </a:spcBef>
            <a:spcAft>
              <a:spcPts val="0"/>
            </a:spcAft>
          </a:pPr>
          <a:r>
            <a:rPr lang="uk-UA" sz="1800" b="0" i="0" kern="1200" noProof="0" dirty="0" smtClean="0"/>
            <a:t>Вимога про зобов'язання відповідача надати акт приймання-передачі за договором купівлі-продажу не приводить до поновлення порушеного права позивача та, у разі її задоволення, не може бути виконана у примусовому порядку, оскільки відсутній механізм виконання такого рішення. Вказана вимога не відповідає способам захисту прав, встановленим чинним законодавством.</a:t>
          </a:r>
        </a:p>
        <a:p>
          <a:pPr lvl="0" algn="ctr" defTabSz="800100" rtl="0">
            <a:lnSpc>
              <a:spcPct val="100000"/>
            </a:lnSpc>
            <a:spcBef>
              <a:spcPct val="0"/>
            </a:spcBef>
            <a:spcAft>
              <a:spcPts val="0"/>
            </a:spcAft>
          </a:pPr>
          <a:r>
            <a:rPr lang="en-US" sz="1800" b="0" i="0" kern="1200" dirty="0" smtClean="0">
              <a:hlinkClick xmlns:r="http://schemas.openxmlformats.org/officeDocument/2006/relationships" r:id="rId1"/>
            </a:rPr>
            <a:t>http://www.reyestr.court.gov.ua/Review/76596894</a:t>
          </a:r>
          <a:r>
            <a:rPr lang="uk-UA" sz="1800" b="0" i="0" kern="1200" dirty="0" smtClean="0"/>
            <a:t> </a:t>
          </a:r>
          <a:endParaRPr lang="ru-RU" sz="1800" b="0" i="0" kern="1200" dirty="0" smtClean="0"/>
        </a:p>
      </dsp:txBody>
      <dsp:txXfrm>
        <a:off x="886368" y="633716"/>
        <a:ext cx="4279766" cy="2883823"/>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uk-UA" sz="2000" b="1" i="0" kern="1200" noProof="0" dirty="0" smtClean="0"/>
            <a:t>від</a:t>
          </a:r>
          <a:r>
            <a:rPr lang="ru-RU" sz="2000" b="1" i="0" kern="1200" dirty="0" smtClean="0"/>
            <a:t> </a:t>
          </a:r>
          <a:r>
            <a:rPr lang="uk-UA" sz="2000" b="1" i="0" kern="1200" dirty="0" smtClean="0"/>
            <a:t>04.10.2017 у справі №914/1128/16</a:t>
          </a:r>
          <a:r>
            <a:rPr lang="ru-RU" sz="2000" b="1" i="0" kern="1200" dirty="0" smtClean="0"/>
            <a:t> </a:t>
          </a:r>
          <a:endParaRPr lang="uk-UA" sz="2000" kern="1200" dirty="0"/>
        </a:p>
      </dsp:txBody>
      <dsp:txXfrm>
        <a:off x="37662" y="37667"/>
        <a:ext cx="4897893" cy="69619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11.09.2018 у справі </a:t>
          </a:r>
        </a:p>
        <a:p>
          <a:pPr lvl="0" algn="ctr" defTabSz="889000" rtl="0">
            <a:lnSpc>
              <a:spcPct val="90000"/>
            </a:lnSpc>
            <a:spcBef>
              <a:spcPct val="0"/>
            </a:spcBef>
            <a:spcAft>
              <a:spcPts val="0"/>
            </a:spcAft>
          </a:pPr>
          <a:r>
            <a:rPr lang="uk-UA" sz="2000" b="1" i="0" kern="1200" dirty="0" smtClean="0"/>
            <a:t>№905/1926/16</a:t>
          </a:r>
          <a:endParaRPr lang="uk-UA" sz="2000" kern="1200" dirty="0"/>
        </a:p>
      </dsp:txBody>
      <dsp:txXfrm>
        <a:off x="37626" y="37626"/>
        <a:ext cx="5431786" cy="695519"/>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uk-UA" sz="2000" kern="1200" dirty="0" smtClean="0"/>
            <a:t>фактичне користування майном на підставі договору оренди в разі визнання його недійсним унеможливлює застосування наслідків наслідки недійсності правочину відповідно до ст. 216 ЦК. Тому, визнаючи договір оренди недійсним, необхідно встановити обставини, пов'язані з виконанням договору. В</a:t>
          </a:r>
          <a:r>
            <a:rPr lang="ru-RU" sz="2000" kern="1200" dirty="0" err="1" smtClean="0"/>
            <a:t>изнання</a:t>
          </a:r>
          <a:r>
            <a:rPr lang="ru-RU" sz="2000" kern="1200" dirty="0" smtClean="0"/>
            <a:t> договору </a:t>
          </a:r>
          <a:r>
            <a:rPr lang="ru-RU" sz="2000" kern="1200" dirty="0" err="1" smtClean="0"/>
            <a:t>оренди</a:t>
          </a:r>
          <a:r>
            <a:rPr lang="ru-RU" sz="2000" kern="1200" dirty="0" smtClean="0"/>
            <a:t> </a:t>
          </a:r>
          <a:r>
            <a:rPr lang="ru-RU" sz="2000" kern="1200" dirty="0" err="1" smtClean="0"/>
            <a:t>недійсним</a:t>
          </a:r>
          <a:r>
            <a:rPr lang="ru-RU" sz="2000" kern="1200" dirty="0" smtClean="0"/>
            <a:t>  є </a:t>
          </a:r>
          <a:r>
            <a:rPr lang="ru-RU" sz="2000" kern="1200" dirty="0" err="1" smtClean="0"/>
            <a:t>неможливим</a:t>
          </a:r>
          <a:r>
            <a:rPr lang="ru-RU" sz="2000" kern="1200" dirty="0" smtClean="0"/>
            <a:t>, </a:t>
          </a:r>
          <a:r>
            <a:rPr lang="ru-RU" sz="2000" kern="1200" dirty="0" err="1" smtClean="0"/>
            <a:t>оскільки</a:t>
          </a:r>
          <a:r>
            <a:rPr lang="ru-RU" sz="2000" kern="1200" dirty="0" smtClean="0"/>
            <a:t> предмет спору </a:t>
          </a:r>
          <a:r>
            <a:rPr lang="ru-RU" sz="2000" kern="1200" dirty="0" err="1" smtClean="0"/>
            <a:t>припинив</a:t>
          </a:r>
          <a:r>
            <a:rPr lang="ru-RU" sz="2000" kern="1200" dirty="0" smtClean="0"/>
            <a:t> </a:t>
          </a:r>
          <a:r>
            <a:rPr lang="ru-RU" sz="2000" kern="1200" dirty="0" err="1" smtClean="0"/>
            <a:t>існування</a:t>
          </a:r>
          <a:r>
            <a:rPr lang="ru-RU" sz="2000" kern="1200" dirty="0" smtClean="0"/>
            <a:t>.</a:t>
          </a:r>
        </a:p>
        <a:p>
          <a:pPr lvl="0" algn="l" defTabSz="889000" rtl="0">
            <a:lnSpc>
              <a:spcPct val="90000"/>
            </a:lnSpc>
            <a:spcBef>
              <a:spcPct val="0"/>
            </a:spcBef>
            <a:spcAft>
              <a:spcPct val="35000"/>
            </a:spcAft>
          </a:pPr>
          <a:endParaRPr lang="uk-UA" sz="1800" kern="1200" noProof="0" dirty="0"/>
        </a:p>
      </dsp:txBody>
      <dsp:txXfrm>
        <a:off x="0" y="2599"/>
        <a:ext cx="4293478" cy="3969325"/>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100000"/>
            </a:lnSpc>
            <a:spcBef>
              <a:spcPct val="0"/>
            </a:spcBef>
            <a:spcAft>
              <a:spcPts val="0"/>
            </a:spcAft>
          </a:pPr>
          <a:r>
            <a:rPr lang="ru-RU" sz="2000" b="0" i="0" kern="1200" noProof="0" dirty="0" err="1" smtClean="0"/>
            <a:t>розірвання</a:t>
          </a:r>
          <a:r>
            <a:rPr lang="ru-RU" sz="2000" b="0" i="0" kern="1200" noProof="0" dirty="0" smtClean="0"/>
            <a:t> сторонами договору, </a:t>
          </a:r>
          <a:r>
            <a:rPr lang="ru-RU" sz="2000" b="0" i="0" kern="1200" noProof="0" dirty="0" err="1" smtClean="0"/>
            <a:t>виконаного</a:t>
          </a:r>
          <a:r>
            <a:rPr lang="ru-RU" sz="2000" b="0" i="0" kern="1200" noProof="0" dirty="0" smtClean="0"/>
            <a:t> </a:t>
          </a:r>
          <a:r>
            <a:rPr lang="ru-RU" sz="2000" b="0" i="0" kern="1200" noProof="0" dirty="0" err="1" smtClean="0"/>
            <a:t>повністю</a:t>
          </a:r>
          <a:r>
            <a:rPr lang="ru-RU" sz="2000" b="0" i="0" kern="1200" noProof="0" dirty="0" smtClean="0"/>
            <a:t> </a:t>
          </a:r>
          <a:r>
            <a:rPr lang="ru-RU" sz="2000" b="0" i="0" kern="1200" noProof="0" dirty="0" err="1" smtClean="0"/>
            <a:t>або</a:t>
          </a:r>
          <a:r>
            <a:rPr lang="ru-RU" sz="2000" b="0" i="0" kern="1200" noProof="0" dirty="0" smtClean="0"/>
            <a:t> </a:t>
          </a:r>
          <a:r>
            <a:rPr lang="ru-RU" sz="2000" b="0" i="0" kern="1200" noProof="0" dirty="0" err="1" smtClean="0"/>
            <a:t>частково</a:t>
          </a:r>
          <a:r>
            <a:rPr lang="ru-RU" sz="2000" b="0" i="0" kern="1200" noProof="0" dirty="0" smtClean="0"/>
            <a:t>, не </a:t>
          </a:r>
          <a:r>
            <a:rPr lang="ru-RU" sz="2000" b="0" i="0" kern="1200" noProof="0" dirty="0" err="1" smtClean="0"/>
            <a:t>позбавляє</a:t>
          </a:r>
          <a:r>
            <a:rPr lang="ru-RU" sz="2000" b="0" i="0" kern="1200" noProof="0" dirty="0" smtClean="0"/>
            <a:t> </a:t>
          </a:r>
          <a:r>
            <a:rPr lang="ru-RU" sz="2000" b="0" i="0" kern="1200" noProof="0" dirty="0" err="1" smtClean="0"/>
            <a:t>сторони</a:t>
          </a:r>
          <a:r>
            <a:rPr lang="ru-RU" sz="2000" b="0" i="0" kern="1200" noProof="0" dirty="0" smtClean="0"/>
            <a:t> права на </a:t>
          </a:r>
          <a:r>
            <a:rPr lang="ru-RU" sz="2000" b="0" i="0" kern="1200" noProof="0" dirty="0" err="1" smtClean="0"/>
            <a:t>звернення</a:t>
          </a:r>
          <a:r>
            <a:rPr lang="ru-RU" sz="2000" b="0" i="0" kern="1200" noProof="0" dirty="0" smtClean="0"/>
            <a:t> в </a:t>
          </a:r>
          <a:r>
            <a:rPr lang="ru-RU" sz="2000" b="0" i="0" kern="1200" noProof="0" dirty="0" err="1" smtClean="0"/>
            <a:t>майбутньому</a:t>
          </a:r>
          <a:r>
            <a:rPr lang="ru-RU" sz="2000" b="0" i="0" kern="1200" noProof="0" dirty="0" smtClean="0"/>
            <a:t> з </a:t>
          </a:r>
          <a:r>
            <a:rPr lang="ru-RU" sz="2000" b="0" i="0" kern="1200" noProof="0" dirty="0" err="1" smtClean="0"/>
            <a:t>позовом</a:t>
          </a:r>
          <a:r>
            <a:rPr lang="ru-RU" sz="2000" b="0" i="0" kern="1200" noProof="0" dirty="0" smtClean="0"/>
            <a:t> про </a:t>
          </a:r>
          <a:r>
            <a:rPr lang="ru-RU" sz="2000" b="0" i="0" kern="1200" noProof="0" dirty="0" err="1" smtClean="0"/>
            <a:t>визнання</a:t>
          </a:r>
          <a:r>
            <a:rPr lang="ru-RU" sz="2000" b="0" i="0" kern="1200" noProof="0" dirty="0" smtClean="0"/>
            <a:t> такого договору </a:t>
          </a:r>
          <a:r>
            <a:rPr lang="ru-RU" sz="2000" b="0" i="0" kern="1200" noProof="0" dirty="0" err="1" smtClean="0"/>
            <a:t>недійсним</a:t>
          </a:r>
          <a:endParaRPr lang="ru-RU" sz="2000" b="0" i="0" kern="1200" noProof="0" dirty="0" smtClean="0"/>
        </a:p>
        <a:p>
          <a:pPr lvl="0" algn="ctr" defTabSz="889000" rtl="0">
            <a:lnSpc>
              <a:spcPct val="100000"/>
            </a:lnSpc>
            <a:spcBef>
              <a:spcPct val="0"/>
            </a:spcBef>
            <a:spcAft>
              <a:spcPts val="0"/>
            </a:spcAft>
          </a:pPr>
          <a:r>
            <a:rPr lang="en-US" sz="1800" b="0" i="0" kern="1200" dirty="0" smtClean="0">
              <a:hlinkClick xmlns:r="http://schemas.openxmlformats.org/officeDocument/2006/relationships" r:id="rId1"/>
            </a:rPr>
            <a:t>http://www.reyestr.court.gov.ua/Review/76596894</a:t>
          </a:r>
          <a:r>
            <a:rPr lang="uk-UA" sz="1800" b="0" i="0" kern="1200" dirty="0" smtClean="0"/>
            <a:t> </a:t>
          </a:r>
          <a:endParaRPr lang="ru-RU" sz="1800" b="0" i="0" kern="1200" dirty="0" smtClean="0"/>
        </a:p>
      </dsp:txBody>
      <dsp:txXfrm>
        <a:off x="886368" y="633716"/>
        <a:ext cx="4279766" cy="2883823"/>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uk-UA" sz="2000" b="1" i="0" kern="1200" noProof="0" dirty="0" smtClean="0"/>
            <a:t>від</a:t>
          </a:r>
          <a:r>
            <a:rPr lang="ru-RU" sz="2000" b="1" i="0" kern="1200" dirty="0" smtClean="0"/>
            <a:t> 23</a:t>
          </a:r>
          <a:r>
            <a:rPr lang="uk-UA" sz="2000" b="1" i="0" kern="1200" dirty="0" smtClean="0"/>
            <a:t>.12.2015 у справі №918/144/15</a:t>
          </a:r>
          <a:r>
            <a:rPr lang="ru-RU" sz="2000" b="1" i="0" kern="1200" dirty="0" smtClean="0"/>
            <a:t> </a:t>
          </a:r>
          <a:endParaRPr lang="uk-UA" sz="2000" kern="1200" dirty="0"/>
        </a:p>
      </dsp:txBody>
      <dsp:txXfrm>
        <a:off x="37662" y="37667"/>
        <a:ext cx="4897893" cy="696190"/>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27.11.2018 у справі </a:t>
          </a:r>
        </a:p>
        <a:p>
          <a:pPr lvl="0" algn="ctr" defTabSz="889000" rtl="0">
            <a:lnSpc>
              <a:spcPct val="90000"/>
            </a:lnSpc>
            <a:spcBef>
              <a:spcPct val="0"/>
            </a:spcBef>
            <a:spcAft>
              <a:spcPts val="0"/>
            </a:spcAft>
          </a:pPr>
          <a:r>
            <a:rPr lang="uk-UA" sz="2000" b="1" i="0" kern="1200" dirty="0" smtClean="0"/>
            <a:t>№905/1227/17</a:t>
          </a:r>
          <a:endParaRPr lang="uk-UA" sz="2000" kern="1200" dirty="0"/>
        </a:p>
      </dsp:txBody>
      <dsp:txXfrm>
        <a:off x="37626" y="37626"/>
        <a:ext cx="5431786" cy="695519"/>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uk-UA" sz="2000" kern="1200" dirty="0" smtClean="0"/>
            <a:t>при виконанні судових рішень діє правило існування одного виконавчого провадження про примусове виконання щодо одного боржника незалежно від кількості судових рішень та юрисдикцій, у яких ці судові рішення, що підлягають примусовому виконанню, були ухвалені, та незалежно від кількості стягувачів</a:t>
          </a:r>
          <a:endParaRPr lang="ru-RU" sz="2000" kern="1200" dirty="0" smtClean="0"/>
        </a:p>
        <a:p>
          <a:pPr lvl="0" algn="l" defTabSz="889000" rtl="0">
            <a:lnSpc>
              <a:spcPct val="90000"/>
            </a:lnSpc>
            <a:spcBef>
              <a:spcPct val="0"/>
            </a:spcBef>
            <a:spcAft>
              <a:spcPct val="35000"/>
            </a:spcAft>
          </a:pPr>
          <a:endParaRPr lang="uk-UA" sz="1800" kern="1200" noProof="0" dirty="0"/>
        </a:p>
      </dsp:txBody>
      <dsp:txXfrm>
        <a:off x="0" y="2599"/>
        <a:ext cx="4293478" cy="3969325"/>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100000"/>
            </a:lnSpc>
            <a:spcBef>
              <a:spcPct val="0"/>
            </a:spcBef>
            <a:spcAft>
              <a:spcPts val="0"/>
            </a:spcAft>
          </a:pPr>
          <a:r>
            <a:rPr lang="uk-UA" sz="1800" b="0" i="0" u="none" kern="1200" dirty="0" smtClean="0">
              <a:solidFill>
                <a:schemeClr val="bg1"/>
              </a:solidFill>
              <a:hlinkClick xmlns:r="http://schemas.openxmlformats.org/officeDocument/2006/relationships" r:id="rId1" tooltip="Про виконавче провадження; нормативно-правовий акт № 1404-VIII від 02.06.2016"/>
            </a:rPr>
            <a:t>Стаття 30 Закону № 1404-</a:t>
          </a:r>
          <a:r>
            <a:rPr lang="en-US" sz="1800" b="0" i="0" u="none" kern="1200" dirty="0" smtClean="0">
              <a:solidFill>
                <a:schemeClr val="bg1"/>
              </a:solidFill>
              <a:hlinkClick xmlns:r="http://schemas.openxmlformats.org/officeDocument/2006/relationships" r:id="rId1" tooltip="Про виконавче провадження; нормативно-правовий акт № 1404-VIII від 02.06.2016"/>
            </a:rPr>
            <a:t>VIII</a:t>
          </a:r>
          <a:r>
            <a:rPr lang="en-US" sz="1800" b="0" i="0" u="none" kern="1200" dirty="0" smtClean="0">
              <a:solidFill>
                <a:schemeClr val="bg1"/>
              </a:solidFill>
            </a:rPr>
            <a:t> </a:t>
          </a:r>
          <a:r>
            <a:rPr lang="uk-UA" sz="1800" b="0" i="0" u="none" kern="1200" dirty="0" smtClean="0">
              <a:solidFill>
                <a:schemeClr val="bg1"/>
              </a:solidFill>
            </a:rPr>
            <a:t>передбачає обов'язок лише </a:t>
          </a:r>
          <a:r>
            <a:rPr lang="uk-UA" sz="1800" b="1" i="0" u="sng" kern="1200" dirty="0" smtClean="0">
              <a:solidFill>
                <a:schemeClr val="bg1"/>
              </a:solidFill>
            </a:rPr>
            <a:t>державного виконавця </a:t>
          </a:r>
          <a:r>
            <a:rPr lang="uk-UA" sz="1800" b="0" i="0" u="none" kern="1200" dirty="0" smtClean="0">
              <a:solidFill>
                <a:schemeClr val="bg1"/>
              </a:solidFill>
            </a:rPr>
            <a:t>передати відкрите виконавче провадження іншому державному виконавцю, який першим відкрив виконавче провадження, для виконання ним у рамках зведеного виконавчого провадження кількох рішень щодо одного боржника. Для </a:t>
          </a:r>
          <a:r>
            <a:rPr lang="uk-UA" sz="1800" b="0" i="0" u="sng" kern="1200" dirty="0" smtClean="0">
              <a:solidFill>
                <a:schemeClr val="bg1"/>
              </a:solidFill>
            </a:rPr>
            <a:t>приватного виконавця </a:t>
          </a:r>
          <a:r>
            <a:rPr lang="uk-UA" sz="1800" b="0" i="0" u="none" kern="1200" dirty="0" smtClean="0">
              <a:solidFill>
                <a:schemeClr val="bg1"/>
              </a:solidFill>
            </a:rPr>
            <a:t>такого обов’язку не передбачено</a:t>
          </a:r>
        </a:p>
        <a:p>
          <a:pPr lvl="0" algn="ctr" defTabSz="800100" rtl="0">
            <a:lnSpc>
              <a:spcPct val="100000"/>
            </a:lnSpc>
            <a:spcBef>
              <a:spcPct val="0"/>
            </a:spcBef>
            <a:spcAft>
              <a:spcPts val="0"/>
            </a:spcAft>
          </a:pPr>
          <a:r>
            <a:rPr lang="en-US" sz="1800" b="0" i="0" u="sng" kern="1200" dirty="0" smtClean="0">
              <a:hlinkClick xmlns:r="http://schemas.openxmlformats.org/officeDocument/2006/relationships" r:id="rId2"/>
            </a:rPr>
            <a:t>http://reestr.court.gov.ua/Review/78534731</a:t>
          </a:r>
          <a:r>
            <a:rPr lang="uk-UA" sz="1800" b="0" i="0" u="sng" kern="1200" dirty="0" smtClean="0"/>
            <a:t> </a:t>
          </a:r>
          <a:endParaRPr lang="uk-UA" sz="1800" b="0" i="0" kern="1200" dirty="0" smtClean="0">
            <a:hlinkClick xmlns:r="http://schemas.openxmlformats.org/officeDocument/2006/relationships" r:id="rId3"/>
          </a:endParaRPr>
        </a:p>
      </dsp:txBody>
      <dsp:txXfrm>
        <a:off x="886368" y="633716"/>
        <a:ext cx="4279766" cy="2883823"/>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58"/>
          <a:ext cx="5258967" cy="114188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Постанови ВП ВС  </a:t>
          </a:r>
          <a:r>
            <a:rPr lang="ru-RU" sz="2000" b="1" i="0" kern="1200" dirty="0" err="1" smtClean="0"/>
            <a:t>від</a:t>
          </a:r>
          <a:r>
            <a:rPr lang="ru-RU" sz="2000" b="1" i="0" kern="1200" dirty="0" smtClean="0"/>
            <a:t> 14.03.2018 року у </a:t>
          </a:r>
          <a:r>
            <a:rPr lang="ru-RU" sz="2000" b="1" i="0" kern="1200" dirty="0" err="1" smtClean="0"/>
            <a:t>справі</a:t>
          </a:r>
          <a:r>
            <a:rPr lang="ru-RU" sz="2000" b="1" i="0" kern="1200" dirty="0" smtClean="0"/>
            <a:t> № 660/612/16-ц, </a:t>
          </a:r>
          <a:r>
            <a:rPr lang="ru-RU" sz="2000" b="1" i="0" kern="1200" dirty="0" err="1" smtClean="0"/>
            <a:t>від</a:t>
          </a:r>
          <a:r>
            <a:rPr lang="ru-RU" sz="2000" b="1" i="0" kern="1200" dirty="0" smtClean="0"/>
            <a:t> 12.09.2018 року у </a:t>
          </a:r>
          <a:r>
            <a:rPr lang="ru-RU" sz="2000" b="1" i="0" kern="1200" dirty="0" err="1" smtClean="0"/>
            <a:t>справі</a:t>
          </a:r>
          <a:r>
            <a:rPr lang="ru-RU" sz="2000" b="1" i="0" kern="1200" dirty="0" smtClean="0"/>
            <a:t> № 906/530/17, </a:t>
          </a:r>
          <a:r>
            <a:rPr lang="ru-RU" sz="2000" b="1" i="0" kern="1200" dirty="0" err="1" smtClean="0"/>
            <a:t>від</a:t>
          </a:r>
          <a:r>
            <a:rPr lang="ru-RU" sz="2000" b="1" i="0" kern="1200" dirty="0" smtClean="0"/>
            <a:t> 17.10.2018 року у справах № 5028/16/2/2012 та </a:t>
          </a:r>
          <a:r>
            <a:rPr lang="uk-UA" sz="2000" b="1" i="0" kern="1200" dirty="0" smtClean="0"/>
            <a:t>№ 927/395/13</a:t>
          </a:r>
          <a:endParaRPr lang="uk-UA" sz="2000" kern="1200" dirty="0"/>
        </a:p>
      </dsp:txBody>
      <dsp:txXfrm>
        <a:off x="55742" y="56300"/>
        <a:ext cx="5147483" cy="10304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b="1" i="0" kern="1200" dirty="0" smtClean="0"/>
            <a:t>Постанова ВП ВС від 15.05.2018 у справі </a:t>
          </a:r>
        </a:p>
        <a:p>
          <a:pPr lvl="0" algn="ctr" defTabSz="889000" rtl="0">
            <a:lnSpc>
              <a:spcPct val="90000"/>
            </a:lnSpc>
            <a:spcBef>
              <a:spcPct val="0"/>
            </a:spcBef>
            <a:spcAft>
              <a:spcPct val="35000"/>
            </a:spcAft>
          </a:pPr>
          <a:r>
            <a:rPr lang="uk-UA" sz="2000" b="1" i="0" kern="1200" dirty="0" smtClean="0"/>
            <a:t>№ 902/492/17</a:t>
          </a:r>
          <a:endParaRPr lang="uk-UA" sz="2000" kern="1200" dirty="0"/>
        </a:p>
      </dsp:txBody>
      <dsp:txXfrm>
        <a:off x="37626" y="37626"/>
        <a:ext cx="5431786" cy="695519"/>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05.12.2018 у справі </a:t>
          </a:r>
        </a:p>
        <a:p>
          <a:pPr lvl="0" algn="ctr" defTabSz="889000" rtl="0">
            <a:lnSpc>
              <a:spcPct val="90000"/>
            </a:lnSpc>
            <a:spcBef>
              <a:spcPct val="0"/>
            </a:spcBef>
            <a:spcAft>
              <a:spcPts val="0"/>
            </a:spcAft>
          </a:pPr>
          <a:r>
            <a:rPr lang="uk-UA" sz="2000" b="1" i="0" kern="1200" dirty="0" smtClean="0"/>
            <a:t>№</a:t>
          </a:r>
          <a:r>
            <a:rPr lang="uk-UA" sz="2000" b="0" i="0" u="none" kern="1200" dirty="0" smtClean="0"/>
            <a:t>904/7326/17</a:t>
          </a:r>
          <a:endParaRPr lang="uk-UA" sz="2000" u="none" kern="1200" dirty="0"/>
        </a:p>
      </dsp:txBody>
      <dsp:txXfrm>
        <a:off x="37626" y="37626"/>
        <a:ext cx="5431786" cy="695519"/>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rtl="0">
            <a:lnSpc>
              <a:spcPct val="90000"/>
            </a:lnSpc>
            <a:spcBef>
              <a:spcPct val="0"/>
            </a:spcBef>
            <a:spcAft>
              <a:spcPct val="35000"/>
            </a:spcAft>
          </a:pPr>
          <a:r>
            <a:rPr lang="uk-UA" sz="1800" kern="1200" dirty="0" smtClean="0"/>
            <a:t>У разі прийняття ОМС (як суб'єктом владних повноважень) ненормативного </a:t>
          </a:r>
          <a:r>
            <a:rPr lang="uk-UA" sz="1800" kern="1200" dirty="0" err="1" smtClean="0"/>
            <a:t>акта</a:t>
          </a:r>
          <a:r>
            <a:rPr lang="uk-UA" sz="1800" kern="1200" dirty="0" smtClean="0"/>
            <a:t>, що застосовується одноразово, який після реалізації вичерпує свою дію фактом його виконання і з прийняттям якого виникають правовідносини, пов'язані з реалізацією певних суб'єктивних прав та охоронюваних законом інтересів, позов, предметом якого є спірне рішення ОМС, не повинен розглядатися, оскільки обраний позивачем спосіб захисту порушених прав не забезпечує їх реального захисту.</a:t>
          </a:r>
          <a:endParaRPr lang="uk-UA" sz="1800" kern="1200" noProof="0" dirty="0"/>
        </a:p>
      </dsp:txBody>
      <dsp:txXfrm>
        <a:off x="0" y="2599"/>
        <a:ext cx="4293478" cy="3969325"/>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ru-RU" sz="2000" b="0" i="0" kern="1200" noProof="0" dirty="0" err="1" smtClean="0"/>
            <a:t>Рішення</a:t>
          </a:r>
          <a:r>
            <a:rPr lang="ru-RU" sz="2000" b="0" i="0" kern="1200" noProof="0" dirty="0" smtClean="0"/>
            <a:t> органу </a:t>
          </a:r>
          <a:r>
            <a:rPr lang="ru-RU" sz="2000" b="0" i="0" kern="1200" noProof="0" dirty="0" err="1" smtClean="0"/>
            <a:t>місцевого</a:t>
          </a:r>
          <a:r>
            <a:rPr lang="ru-RU" sz="2000" b="0" i="0" kern="1200" noProof="0" dirty="0" smtClean="0"/>
            <a:t> </a:t>
          </a:r>
          <a:r>
            <a:rPr lang="ru-RU" sz="2000" b="0" i="0" kern="1200" noProof="0" dirty="0" err="1" smtClean="0"/>
            <a:t>самоврядування</a:t>
          </a:r>
          <a:r>
            <a:rPr lang="ru-RU" sz="2000" b="0" i="0" kern="1200" noProof="0" dirty="0" smtClean="0"/>
            <a:t> у </a:t>
          </a:r>
          <a:r>
            <a:rPr lang="ru-RU" sz="2000" b="0" i="0" kern="1200" noProof="0" dirty="0" err="1" smtClean="0"/>
            <a:t>сфері</a:t>
          </a:r>
          <a:r>
            <a:rPr lang="ru-RU" sz="2000" b="0" i="0" kern="1200" noProof="0" dirty="0" smtClean="0"/>
            <a:t> </a:t>
          </a:r>
          <a:r>
            <a:rPr lang="ru-RU" sz="2000" b="0" i="0" kern="1200" noProof="0" dirty="0" err="1" smtClean="0"/>
            <a:t>земельних</a:t>
          </a:r>
          <a:r>
            <a:rPr lang="ru-RU" sz="2000" b="0" i="0" kern="1200" noProof="0" dirty="0" smtClean="0"/>
            <a:t> </a:t>
          </a:r>
          <a:r>
            <a:rPr lang="ru-RU" sz="2000" b="0" i="0" kern="1200" noProof="0" dirty="0" err="1" smtClean="0"/>
            <a:t>відносин</a:t>
          </a:r>
          <a:r>
            <a:rPr lang="ru-RU" sz="2000" b="0" i="0" kern="1200" noProof="0" dirty="0" smtClean="0"/>
            <a:t>, яке </a:t>
          </a:r>
          <a:r>
            <a:rPr lang="ru-RU" sz="2000" b="0" i="0" kern="1200" noProof="0" dirty="0" err="1" smtClean="0"/>
            <a:t>має</a:t>
          </a:r>
          <a:r>
            <a:rPr lang="ru-RU" sz="2000" b="0" i="0" kern="1200" noProof="0" dirty="0" smtClean="0"/>
            <a:t> </a:t>
          </a:r>
          <a:r>
            <a:rPr lang="ru-RU" sz="2000" b="0" i="0" kern="1200" noProof="0" dirty="0" err="1" smtClean="0"/>
            <a:t>ознаки</a:t>
          </a:r>
          <a:r>
            <a:rPr lang="ru-RU" sz="2000" b="0" i="0" kern="1200" noProof="0" dirty="0" smtClean="0"/>
            <a:t> ненормативного акта та </a:t>
          </a:r>
          <a:r>
            <a:rPr lang="ru-RU" sz="2000" b="0" i="0" kern="1200" noProof="0" dirty="0" err="1" smtClean="0"/>
            <a:t>вичерпує</a:t>
          </a:r>
          <a:r>
            <a:rPr lang="ru-RU" sz="2000" b="0" i="0" kern="1200" noProof="0" dirty="0" smtClean="0"/>
            <a:t> свою </a:t>
          </a:r>
          <a:r>
            <a:rPr lang="ru-RU" sz="2000" b="0" i="0" kern="1200" noProof="0" dirty="0" err="1" smtClean="0"/>
            <a:t>дію</a:t>
          </a:r>
          <a:r>
            <a:rPr lang="ru-RU" sz="2000" b="0" i="0" kern="1200" noProof="0" dirty="0" smtClean="0"/>
            <a:t> </a:t>
          </a:r>
          <a:r>
            <a:rPr lang="ru-RU" sz="2000" b="0" i="0" kern="1200" noProof="0" dirty="0" err="1" smtClean="0"/>
            <a:t>після</a:t>
          </a:r>
          <a:r>
            <a:rPr lang="ru-RU" sz="2000" b="0" i="0" kern="1200" noProof="0" dirty="0" smtClean="0"/>
            <a:t> </a:t>
          </a:r>
          <a:r>
            <a:rPr lang="ru-RU" sz="2000" b="0" i="0" kern="1200" noProof="0" dirty="0" err="1" smtClean="0"/>
            <a:t>його</a:t>
          </a:r>
          <a:r>
            <a:rPr lang="ru-RU" sz="2000" b="0" i="0" kern="1200" noProof="0" dirty="0" smtClean="0"/>
            <a:t> </a:t>
          </a:r>
          <a:r>
            <a:rPr lang="ru-RU" sz="2000" b="0" i="0" kern="1200" noProof="0" dirty="0" err="1" smtClean="0"/>
            <a:t>реалізації</a:t>
          </a:r>
          <a:r>
            <a:rPr lang="ru-RU" sz="2000" b="0" i="0" kern="1200" noProof="0" dirty="0" smtClean="0"/>
            <a:t>, </a:t>
          </a:r>
          <a:r>
            <a:rPr lang="ru-RU" sz="2000" b="0" i="0" kern="1200" noProof="0" dirty="0" err="1" smtClean="0"/>
            <a:t>може</a:t>
          </a:r>
          <a:r>
            <a:rPr lang="ru-RU" sz="2000" b="0" i="0" kern="1200" noProof="0" dirty="0" smtClean="0"/>
            <a:t> </a:t>
          </a:r>
          <a:r>
            <a:rPr lang="ru-RU" sz="2000" b="0" i="0" kern="1200" noProof="0" dirty="0" err="1" smtClean="0"/>
            <a:t>оспорюватися</a:t>
          </a:r>
          <a:r>
            <a:rPr lang="ru-RU" sz="2000" b="0" i="0" kern="1200" noProof="0" dirty="0" smtClean="0"/>
            <a:t> з точки </a:t>
          </a:r>
          <a:r>
            <a:rPr lang="ru-RU" sz="2000" b="0" i="0" kern="1200" noProof="0" dirty="0" err="1" smtClean="0"/>
            <a:t>зору</a:t>
          </a:r>
          <a:r>
            <a:rPr lang="ru-RU" sz="2000" b="0" i="0" kern="1200" noProof="0" dirty="0" smtClean="0"/>
            <a:t> </a:t>
          </a:r>
          <a:r>
            <a:rPr lang="ru-RU" sz="2000" b="0" i="0" kern="1200" noProof="0" dirty="0" err="1" smtClean="0"/>
            <a:t>законності</a:t>
          </a:r>
          <a:r>
            <a:rPr lang="ru-RU" sz="2000" b="0" i="0" kern="1200" noProof="0" dirty="0" smtClean="0"/>
            <a:t>, а </a:t>
          </a:r>
          <a:r>
            <a:rPr lang="ru-RU" sz="2000" b="0" i="0" kern="1200" noProof="0" dirty="0" err="1" smtClean="0"/>
            <a:t>вимоги</a:t>
          </a:r>
          <a:r>
            <a:rPr lang="ru-RU" sz="2000" b="0" i="0" kern="1200" noProof="0" dirty="0" smtClean="0"/>
            <a:t> про </a:t>
          </a:r>
          <a:r>
            <a:rPr lang="ru-RU" sz="2000" b="0" i="0" kern="1200" noProof="0" dirty="0" err="1" smtClean="0"/>
            <a:t>визнання</a:t>
          </a:r>
          <a:r>
            <a:rPr lang="ru-RU" sz="2000" b="0" i="0" kern="1200" noProof="0" dirty="0" smtClean="0"/>
            <a:t> </a:t>
          </a:r>
          <a:r>
            <a:rPr lang="ru-RU" sz="2000" b="0" i="0" kern="1200" noProof="0" dirty="0" err="1" smtClean="0"/>
            <a:t>рішення</a:t>
          </a:r>
          <a:r>
            <a:rPr lang="ru-RU" sz="2000" b="0" i="0" kern="1200" noProof="0" dirty="0" smtClean="0"/>
            <a:t> </a:t>
          </a:r>
          <a:r>
            <a:rPr lang="ru-RU" sz="2000" b="0" i="0" kern="1200" noProof="0" dirty="0" err="1" smtClean="0"/>
            <a:t>незаконним</a:t>
          </a:r>
          <a:r>
            <a:rPr lang="ru-RU" sz="2000" b="0" i="0" kern="1200" noProof="0" dirty="0" smtClean="0"/>
            <a:t> - </a:t>
          </a:r>
          <a:r>
            <a:rPr lang="ru-RU" sz="2000" b="0" i="0" kern="1200" noProof="0" dirty="0" err="1" smtClean="0"/>
            <a:t>розглядатися</a:t>
          </a:r>
          <a:r>
            <a:rPr lang="ru-RU" sz="2000" b="0" i="0" kern="1200" noProof="0" dirty="0" smtClean="0"/>
            <a:t> в порядку </a:t>
          </a:r>
          <a:r>
            <a:rPr lang="ru-RU" sz="2000" b="0" i="0" kern="1200" noProof="0" dirty="0" err="1" smtClean="0"/>
            <a:t>цивільного</a:t>
          </a:r>
          <a:r>
            <a:rPr lang="ru-RU" sz="2000" b="0" i="0" kern="1200" noProof="0" dirty="0" smtClean="0"/>
            <a:t> </a:t>
          </a:r>
          <a:r>
            <a:rPr lang="ru-RU" sz="2000" b="0" i="0" kern="1200" noProof="0" dirty="0" err="1" smtClean="0"/>
            <a:t>або</a:t>
          </a:r>
          <a:r>
            <a:rPr lang="ru-RU" sz="2000" b="0" i="0" kern="1200" noProof="0" dirty="0" smtClean="0"/>
            <a:t> </a:t>
          </a:r>
          <a:r>
            <a:rPr lang="ru-RU" sz="2000" b="0" i="0" kern="1200" noProof="0" dirty="0" err="1" smtClean="0"/>
            <a:t>господарського</a:t>
          </a:r>
          <a:r>
            <a:rPr lang="ru-RU" sz="2000" b="0" i="0" kern="1200" noProof="0" dirty="0" smtClean="0"/>
            <a:t> </a:t>
          </a:r>
          <a:r>
            <a:rPr lang="ru-RU" sz="2000" b="0" i="0" kern="1200" noProof="0" dirty="0" err="1" smtClean="0"/>
            <a:t>судочинства</a:t>
          </a:r>
          <a:r>
            <a:rPr lang="ru-RU" sz="2000" b="0" i="0" kern="1200" noProof="0" dirty="0" smtClean="0"/>
            <a:t>.</a:t>
          </a:r>
          <a:endParaRPr lang="uk-UA" sz="2000" b="0" i="0" kern="1200" noProof="0" dirty="0" smtClean="0"/>
        </a:p>
        <a:p>
          <a:pPr lvl="0" algn="ctr" defTabSz="889000">
            <a:lnSpc>
              <a:spcPct val="90000"/>
            </a:lnSpc>
            <a:spcBef>
              <a:spcPct val="0"/>
            </a:spcBef>
            <a:spcAft>
              <a:spcPct val="35000"/>
            </a:spcAft>
          </a:pPr>
          <a:r>
            <a:rPr lang="en-US" sz="2000" b="0" i="0" kern="1200" noProof="0" dirty="0" smtClean="0">
              <a:hlinkClick xmlns:r="http://schemas.openxmlformats.org/officeDocument/2006/relationships" r:id="rId1"/>
            </a:rPr>
            <a:t>http://www.reyestr.court.gov.ua/Review/77521253</a:t>
          </a:r>
          <a:r>
            <a:rPr lang="uk-UA" sz="2000" b="0" i="0" kern="1200" noProof="0" dirty="0" smtClean="0"/>
            <a:t> </a:t>
          </a:r>
          <a:endParaRPr lang="ru-RU" sz="2000" b="0" i="0" kern="1200" dirty="0" smtClean="0"/>
        </a:p>
      </dsp:txBody>
      <dsp:txXfrm>
        <a:off x="886368" y="633716"/>
        <a:ext cx="4279766" cy="2883823"/>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5"/>
          <a:ext cx="4973217" cy="7715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ru-RU" sz="2000" b="1" i="0" kern="1200" dirty="0" smtClean="0"/>
            <a:t>Постанова ВСУ </a:t>
          </a:r>
          <a:r>
            <a:rPr lang="uk-UA" sz="2000" b="1" i="0" kern="1200" noProof="0" dirty="0" smtClean="0"/>
            <a:t>від</a:t>
          </a:r>
          <a:r>
            <a:rPr lang="ru-RU" sz="2000" b="1" i="0" kern="1200" dirty="0" smtClean="0"/>
            <a:t> </a:t>
          </a:r>
          <a:r>
            <a:rPr lang="uk-UA" sz="2000" b="1" i="0" kern="1200" dirty="0" smtClean="0"/>
            <a:t>11.11.2014 у справі № 21-405а14</a:t>
          </a:r>
          <a:endParaRPr lang="uk-UA" sz="2000" kern="1200" dirty="0"/>
        </a:p>
      </dsp:txBody>
      <dsp:txXfrm>
        <a:off x="37662" y="37667"/>
        <a:ext cx="4897893" cy="696190"/>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19.06.2018 у справі </a:t>
          </a:r>
        </a:p>
        <a:p>
          <a:pPr lvl="0" algn="ctr" defTabSz="889000" rtl="0">
            <a:lnSpc>
              <a:spcPct val="90000"/>
            </a:lnSpc>
            <a:spcBef>
              <a:spcPct val="0"/>
            </a:spcBef>
            <a:spcAft>
              <a:spcPts val="0"/>
            </a:spcAft>
          </a:pPr>
          <a:r>
            <a:rPr lang="uk-UA" sz="2000" b="1" i="0" kern="1200" dirty="0" smtClean="0"/>
            <a:t>№916/1979/13</a:t>
          </a:r>
          <a:endParaRPr lang="uk-UA" sz="2000" kern="1200" dirty="0"/>
        </a:p>
      </dsp:txBody>
      <dsp:txXfrm>
        <a:off x="37626" y="37626"/>
        <a:ext cx="5431786" cy="695519"/>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l" defTabSz="800100" rtl="0">
            <a:lnSpc>
              <a:spcPct val="90000"/>
            </a:lnSpc>
            <a:spcBef>
              <a:spcPct val="0"/>
            </a:spcBef>
            <a:spcAft>
              <a:spcPct val="35000"/>
            </a:spcAft>
          </a:pPr>
          <a:r>
            <a:rPr lang="uk-UA" sz="1800" kern="1200" dirty="0" smtClean="0"/>
            <a:t>Позивачі звільняються від сплати судового збору за позовами про стягнення середнього заробітку за час затримки розрахунку при звільненні, який входить до структури заробітної плати. </a:t>
          </a:r>
          <a:r>
            <a:rPr lang="uk-UA" sz="1800" kern="1200" dirty="0" smtClean="0">
              <a:hlinkClick xmlns:r="http://schemas.openxmlformats.org/officeDocument/2006/relationships" r:id="rId1"/>
            </a:rPr>
            <a:t>http://reestr.court.gov.ua/Review/27595037</a:t>
          </a:r>
          <a:r>
            <a:rPr lang="uk-UA" sz="1800" kern="1200" dirty="0" smtClean="0"/>
            <a:t>  </a:t>
          </a:r>
          <a:r>
            <a:rPr lang="uk-UA" sz="1800" kern="1200" dirty="0" smtClean="0">
              <a:hlinkClick xmlns:r="http://schemas.openxmlformats.org/officeDocument/2006/relationships" r:id="rId2"/>
            </a:rPr>
            <a:t>http://reestr.court.gov.ua/Review/78048444</a:t>
          </a:r>
          <a:r>
            <a:rPr lang="uk-UA" sz="1800" kern="1200" dirty="0" smtClean="0"/>
            <a:t>  </a:t>
          </a:r>
          <a:r>
            <a:rPr lang="uk-UA" sz="1800" kern="1200" dirty="0" smtClean="0">
              <a:hlinkClick xmlns:r="http://schemas.openxmlformats.org/officeDocument/2006/relationships" r:id="rId3"/>
            </a:rPr>
            <a:t>http://reestr.court.gov.ua/Review/78979367</a:t>
          </a:r>
          <a:r>
            <a:rPr lang="uk-UA" sz="1800" kern="1200" dirty="0" smtClean="0"/>
            <a:t> </a:t>
          </a:r>
          <a:endParaRPr lang="uk-UA" sz="1800" kern="1200" noProof="0" dirty="0"/>
        </a:p>
      </dsp:txBody>
      <dsp:txXfrm>
        <a:off x="0" y="2599"/>
        <a:ext cx="4293478" cy="3969325"/>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uk-UA" sz="1600" kern="1200" dirty="0" smtClean="0"/>
            <a:t>Пільга щодо сплати судового збору, передбачена пунктом 1 частини першої </a:t>
          </a:r>
          <a:r>
            <a:rPr lang="en-US" sz="1600" kern="1200" dirty="0" err="1" smtClean="0">
              <a:hlinkClick xmlns:r="http://schemas.openxmlformats.org/officeDocument/2006/relationships" r:id="rId1" tooltip="Про судовий збір; нормативно-правовий акт № 3674-VI від 08.07.2011"/>
            </a:rPr>
            <a:t>статті</a:t>
          </a:r>
          <a:r>
            <a:rPr lang="en-US" sz="1600" kern="1200" dirty="0" smtClean="0">
              <a:hlinkClick xmlns:r="http://schemas.openxmlformats.org/officeDocument/2006/relationships" r:id="rId1" tooltip="Про судовий збір; нормативно-правовий акт № 3674-VI від 08.07.2011"/>
            </a:rPr>
            <a:t> 5 </a:t>
          </a:r>
          <a:r>
            <a:rPr lang="en-US" sz="1600" kern="1200" dirty="0" err="1" smtClean="0">
              <a:hlinkClick xmlns:r="http://schemas.openxmlformats.org/officeDocument/2006/relationships" r:id="rId1" tooltip="Про судовий збір; нормативно-правовий акт № 3674-VI від 08.07.2011"/>
            </a:rPr>
            <a:t>Закону</a:t>
          </a:r>
          <a:r>
            <a:rPr lang="en-US" sz="1600" kern="1200" dirty="0" smtClean="0">
              <a:hlinkClick xmlns:r="http://schemas.openxmlformats.org/officeDocument/2006/relationships" r:id="rId1" tooltip="Про судовий збір; нормативно-правовий акт № 3674-VI від 08.07.2011"/>
            </a:rPr>
            <a:t> </a:t>
          </a:r>
          <a:r>
            <a:rPr lang="en-US" sz="1600" kern="1200" dirty="0" err="1" smtClean="0">
              <a:hlinkClick xmlns:r="http://schemas.openxmlformats.org/officeDocument/2006/relationships" r:id="rId1" tooltip="Про судовий збір; нормативно-правовий акт № 3674-VI від 08.07.2011"/>
            </a:rPr>
            <a:t>України</a:t>
          </a:r>
          <a:r>
            <a:rPr lang="en-US" sz="1600" kern="1200" dirty="0" smtClean="0">
              <a:hlinkClick xmlns:r="http://schemas.openxmlformats.org/officeDocument/2006/relationships" r:id="rId1" tooltip="Про судовий збір; нормативно-правовий акт № 3674-VI від 08.07.2011"/>
            </a:rPr>
            <a:t> «</a:t>
          </a:r>
          <a:r>
            <a:rPr lang="en-US" sz="1600" kern="1200" dirty="0" err="1" smtClean="0">
              <a:hlinkClick xmlns:r="http://schemas.openxmlformats.org/officeDocument/2006/relationships" r:id="rId1" tooltip="Про судовий збір; нормативно-правовий акт № 3674-VI від 08.07.2011"/>
            </a:rPr>
            <a:t>Про</a:t>
          </a:r>
          <a:r>
            <a:rPr lang="en-US" sz="1600" kern="1200" dirty="0" smtClean="0">
              <a:hlinkClick xmlns:r="http://schemas.openxmlformats.org/officeDocument/2006/relationships" r:id="rId1" tooltip="Про судовий збір; нормативно-правовий акт № 3674-VI від 08.07.2011"/>
            </a:rPr>
            <a:t> </a:t>
          </a:r>
          <a:r>
            <a:rPr lang="en-US" sz="1600" kern="1200" dirty="0" err="1" smtClean="0">
              <a:hlinkClick xmlns:r="http://schemas.openxmlformats.org/officeDocument/2006/relationships" r:id="rId1" tooltip="Про судовий збір; нормативно-правовий акт № 3674-VI від 08.07.2011"/>
            </a:rPr>
            <a:t>судовий</a:t>
          </a:r>
          <a:r>
            <a:rPr lang="en-US" sz="1600" kern="1200" dirty="0" smtClean="0">
              <a:hlinkClick xmlns:r="http://schemas.openxmlformats.org/officeDocument/2006/relationships" r:id="rId1" tooltip="Про судовий збір; нормативно-правовий акт № 3674-VI від 08.07.2011"/>
            </a:rPr>
            <a:t> </a:t>
          </a:r>
          <a:r>
            <a:rPr lang="en-US" sz="1600" kern="1200" dirty="0" err="1" smtClean="0">
              <a:hlinkClick xmlns:r="http://schemas.openxmlformats.org/officeDocument/2006/relationships" r:id="rId1" tooltip="Про судовий збір; нормативно-правовий акт № 3674-VI від 08.07.2011"/>
            </a:rPr>
            <a:t>збір</a:t>
          </a:r>
          <a:r>
            <a:rPr lang="en-US" sz="1600" kern="1200" dirty="0" smtClean="0">
              <a:hlinkClick xmlns:r="http://schemas.openxmlformats.org/officeDocument/2006/relationships" r:id="rId1" tooltip="Про судовий збір; нормативно-правовий акт № 3674-VI від 08.07.2011"/>
            </a:rPr>
            <a:t>»</a:t>
          </a:r>
          <a:r>
            <a:rPr lang="en-US" sz="1600" kern="1200" dirty="0" smtClean="0"/>
            <a:t>, </a:t>
          </a:r>
          <a:r>
            <a:rPr lang="en-US" sz="1600" kern="1200" dirty="0" err="1" smtClean="0"/>
            <a:t>згідно</a:t>
          </a:r>
          <a:r>
            <a:rPr lang="en-US" sz="1600" kern="1200" dirty="0" smtClean="0"/>
            <a:t> з </a:t>
          </a:r>
          <a:r>
            <a:rPr lang="en-US" sz="1600" kern="1200" dirty="0" err="1" smtClean="0"/>
            <a:t>якою</a:t>
          </a:r>
          <a:r>
            <a:rPr lang="en-US" sz="1600" kern="1200" dirty="0" smtClean="0"/>
            <a:t> </a:t>
          </a:r>
          <a:r>
            <a:rPr lang="en-US" sz="1600" kern="1200" dirty="0" err="1" smtClean="0"/>
            <a:t>від</a:t>
          </a:r>
          <a:r>
            <a:rPr lang="en-US" sz="1600" kern="1200" dirty="0" smtClean="0"/>
            <a:t> </a:t>
          </a:r>
          <a:r>
            <a:rPr lang="en-US" sz="1600" kern="1200" dirty="0" err="1" smtClean="0"/>
            <a:t>сплати</a:t>
          </a:r>
          <a:r>
            <a:rPr lang="en-US" sz="1600" kern="1200" dirty="0" smtClean="0"/>
            <a:t> </a:t>
          </a:r>
          <a:r>
            <a:rPr lang="en-US" sz="1600" kern="1200" dirty="0" err="1" smtClean="0"/>
            <a:t>судового</a:t>
          </a:r>
          <a:r>
            <a:rPr lang="en-US" sz="1600" kern="1200" dirty="0" smtClean="0"/>
            <a:t> </a:t>
          </a:r>
          <a:r>
            <a:rPr lang="en-US" sz="1600" kern="1200" dirty="0" err="1" smtClean="0"/>
            <a:t>збору</a:t>
          </a:r>
          <a:r>
            <a:rPr lang="en-US" sz="1600" kern="1200" dirty="0" smtClean="0"/>
            <a:t> </a:t>
          </a:r>
          <a:r>
            <a:rPr lang="en-US" sz="1600" kern="1200" dirty="0" err="1" smtClean="0"/>
            <a:t>під</a:t>
          </a:r>
          <a:r>
            <a:rPr lang="en-US" sz="1600" kern="1200" dirty="0" smtClean="0"/>
            <a:t> </a:t>
          </a:r>
          <a:r>
            <a:rPr lang="en-US" sz="1600" kern="1200" dirty="0" err="1" smtClean="0"/>
            <a:t>час</a:t>
          </a:r>
          <a:r>
            <a:rPr lang="en-US" sz="1600" kern="1200" dirty="0" smtClean="0"/>
            <a:t> </a:t>
          </a:r>
          <a:r>
            <a:rPr lang="en-US" sz="1600" kern="1200" dirty="0" err="1" smtClean="0"/>
            <a:t>розгляду</a:t>
          </a:r>
          <a:r>
            <a:rPr lang="en-US" sz="1600" kern="1200" dirty="0" smtClean="0"/>
            <a:t> </a:t>
          </a:r>
          <a:r>
            <a:rPr lang="en-US" sz="1600" kern="1200" dirty="0" err="1" smtClean="0"/>
            <a:t>справи</a:t>
          </a:r>
          <a:r>
            <a:rPr lang="en-US" sz="1600" kern="1200" dirty="0" smtClean="0"/>
            <a:t> в </a:t>
          </a:r>
          <a:r>
            <a:rPr lang="en-US" sz="1600" kern="1200" dirty="0" err="1" smtClean="0"/>
            <a:t>усіх</a:t>
          </a:r>
          <a:r>
            <a:rPr lang="en-US" sz="1600" kern="1200" dirty="0" smtClean="0"/>
            <a:t> </a:t>
          </a:r>
          <a:r>
            <a:rPr lang="en-US" sz="1600" kern="1200" dirty="0" err="1" smtClean="0"/>
            <a:t>судових</a:t>
          </a:r>
          <a:r>
            <a:rPr lang="en-US" sz="1600" kern="1200" dirty="0" smtClean="0"/>
            <a:t> </a:t>
          </a:r>
          <a:r>
            <a:rPr lang="en-US" sz="1600" kern="1200" dirty="0" err="1" smtClean="0"/>
            <a:t>інстанціях</a:t>
          </a:r>
          <a:r>
            <a:rPr lang="en-US" sz="1600" kern="1200" dirty="0" smtClean="0"/>
            <a:t> </a:t>
          </a:r>
          <a:r>
            <a:rPr lang="en-US" sz="1600" kern="1200" dirty="0" err="1" smtClean="0"/>
            <a:t>звільняються</a:t>
          </a:r>
          <a:r>
            <a:rPr lang="en-US" sz="1600" kern="1200" dirty="0" smtClean="0"/>
            <a:t> </a:t>
          </a:r>
          <a:r>
            <a:rPr lang="en-US" sz="1600" kern="1200" dirty="0" err="1" smtClean="0"/>
            <a:t>позивачі</a:t>
          </a:r>
          <a:r>
            <a:rPr lang="en-US" sz="1600" kern="1200" dirty="0" smtClean="0"/>
            <a:t> - у </a:t>
          </a:r>
          <a:r>
            <a:rPr lang="en-US" sz="1600" kern="1200" dirty="0" err="1" smtClean="0"/>
            <a:t>справах</a:t>
          </a:r>
          <a:r>
            <a:rPr lang="en-US" sz="1600" kern="1200" dirty="0" smtClean="0"/>
            <a:t> </a:t>
          </a:r>
          <a:r>
            <a:rPr lang="en-US" sz="1600" kern="1200" dirty="0" err="1" smtClean="0"/>
            <a:t>про</a:t>
          </a:r>
          <a:r>
            <a:rPr lang="en-US" sz="1600" kern="1200" dirty="0" smtClean="0"/>
            <a:t> </a:t>
          </a:r>
          <a:r>
            <a:rPr lang="en-US" sz="1600" kern="1200" dirty="0" err="1" smtClean="0"/>
            <a:t>стягнення</a:t>
          </a:r>
          <a:r>
            <a:rPr lang="en-US" sz="1600" kern="1200" dirty="0" smtClean="0"/>
            <a:t> </a:t>
          </a:r>
          <a:r>
            <a:rPr lang="en-US" sz="1600" kern="1200" dirty="0" err="1" smtClean="0"/>
            <a:t>заробітної</a:t>
          </a:r>
          <a:r>
            <a:rPr lang="en-US" sz="1600" kern="1200" dirty="0" smtClean="0"/>
            <a:t> </a:t>
          </a:r>
          <a:r>
            <a:rPr lang="en-US" sz="1600" kern="1200" dirty="0" err="1" smtClean="0"/>
            <a:t>плати</a:t>
          </a:r>
          <a:r>
            <a:rPr lang="en-US" sz="1600" kern="1200" dirty="0" smtClean="0"/>
            <a:t> </a:t>
          </a:r>
          <a:r>
            <a:rPr lang="en-US" sz="1600" kern="1200" dirty="0" err="1" smtClean="0"/>
            <a:t>та</a:t>
          </a:r>
          <a:r>
            <a:rPr lang="en-US" sz="1600" kern="1200" dirty="0" smtClean="0"/>
            <a:t> </a:t>
          </a:r>
          <a:r>
            <a:rPr lang="en-US" sz="1600" kern="1200" dirty="0" err="1" smtClean="0"/>
            <a:t>поновлення</a:t>
          </a:r>
          <a:r>
            <a:rPr lang="en-US" sz="1600" kern="1200" dirty="0" smtClean="0"/>
            <a:t> </a:t>
          </a:r>
          <a:r>
            <a:rPr lang="en-US" sz="1600" kern="1200" dirty="0" err="1" smtClean="0"/>
            <a:t>на</a:t>
          </a:r>
          <a:r>
            <a:rPr lang="en-US" sz="1600" kern="1200" dirty="0" smtClean="0"/>
            <a:t> </a:t>
          </a:r>
          <a:r>
            <a:rPr lang="en-US" sz="1600" kern="1200" dirty="0" err="1" smtClean="0"/>
            <a:t>роботі</a:t>
          </a:r>
          <a:r>
            <a:rPr lang="en-US" sz="1600" kern="1200" dirty="0" smtClean="0"/>
            <a:t>, </a:t>
          </a:r>
          <a:r>
            <a:rPr lang="en-US" sz="1600" b="1" kern="1200" dirty="0" err="1" smtClean="0"/>
            <a:t>не</a:t>
          </a:r>
          <a:r>
            <a:rPr lang="en-US" sz="1600" b="1" kern="1200" dirty="0" smtClean="0"/>
            <a:t> </a:t>
          </a:r>
          <a:r>
            <a:rPr lang="en-US" sz="1600" b="1" kern="1200" dirty="0" err="1" smtClean="0"/>
            <a:t>поширюється</a:t>
          </a:r>
          <a:r>
            <a:rPr lang="en-US" sz="1600" kern="1200" dirty="0" smtClean="0"/>
            <a:t> </a:t>
          </a:r>
          <a:r>
            <a:rPr lang="en-US" sz="1600" kern="1200" dirty="0" err="1" smtClean="0"/>
            <a:t>на</a:t>
          </a:r>
          <a:r>
            <a:rPr lang="en-US" sz="1600" kern="1200" dirty="0" smtClean="0"/>
            <a:t> </a:t>
          </a:r>
          <a:r>
            <a:rPr lang="en-US" sz="1600" kern="1200" dirty="0" err="1" smtClean="0"/>
            <a:t>вимоги</a:t>
          </a:r>
          <a:r>
            <a:rPr lang="en-US" sz="1600" kern="1200" dirty="0" smtClean="0"/>
            <a:t> </a:t>
          </a:r>
          <a:r>
            <a:rPr lang="en-US" sz="1600" kern="1200" dirty="0" err="1" smtClean="0"/>
            <a:t>позивачів</a:t>
          </a:r>
          <a:r>
            <a:rPr lang="en-US" sz="1600" kern="1200" dirty="0" smtClean="0"/>
            <a:t> </a:t>
          </a:r>
          <a:r>
            <a:rPr lang="en-US" sz="1600" kern="1200" dirty="0" err="1" smtClean="0"/>
            <a:t>про</a:t>
          </a:r>
          <a:r>
            <a:rPr lang="en-US" sz="1600" kern="1200" dirty="0" smtClean="0"/>
            <a:t> </a:t>
          </a:r>
          <a:r>
            <a:rPr lang="en-US" sz="1600" kern="1200" dirty="0" err="1" smtClean="0"/>
            <a:t>стягнення</a:t>
          </a:r>
          <a:r>
            <a:rPr lang="en-US" sz="1600" kern="1200" dirty="0" smtClean="0"/>
            <a:t> </a:t>
          </a:r>
          <a:r>
            <a:rPr lang="en-US" sz="1600" kern="1200" dirty="0" err="1" smtClean="0"/>
            <a:t>середнього</a:t>
          </a:r>
          <a:r>
            <a:rPr lang="en-US" sz="1600" kern="1200" dirty="0" smtClean="0"/>
            <a:t> </a:t>
          </a:r>
          <a:r>
            <a:rPr lang="en-US" sz="1600" kern="1200" dirty="0" err="1" smtClean="0"/>
            <a:t>заробітку</a:t>
          </a:r>
          <a:r>
            <a:rPr lang="en-US" sz="1600" kern="1200" dirty="0" smtClean="0"/>
            <a:t> </a:t>
          </a:r>
          <a:r>
            <a:rPr lang="en-US" sz="1600" kern="1200" dirty="0" err="1" smtClean="0"/>
            <a:t>за</a:t>
          </a:r>
          <a:r>
            <a:rPr lang="en-US" sz="1600" kern="1200" dirty="0" smtClean="0"/>
            <a:t> </a:t>
          </a:r>
          <a:r>
            <a:rPr lang="en-US" sz="1600" kern="1200" dirty="0" err="1" smtClean="0"/>
            <a:t>час</a:t>
          </a:r>
          <a:r>
            <a:rPr lang="en-US" sz="1600" kern="1200" dirty="0" smtClean="0"/>
            <a:t> </a:t>
          </a:r>
          <a:r>
            <a:rPr lang="en-US" sz="1600" kern="1200" dirty="0" err="1" smtClean="0"/>
            <a:t>затримки</a:t>
          </a:r>
          <a:r>
            <a:rPr lang="en-US" sz="1600" kern="1200" dirty="0" smtClean="0"/>
            <a:t> </a:t>
          </a:r>
          <a:r>
            <a:rPr lang="en-US" sz="1600" kern="1200" dirty="0" err="1" smtClean="0"/>
            <a:t>розрахунку</a:t>
          </a:r>
          <a:r>
            <a:rPr lang="en-US" sz="1600" kern="1200" dirty="0" smtClean="0"/>
            <a:t> </a:t>
          </a:r>
          <a:r>
            <a:rPr lang="en-US" sz="1600" kern="1200" dirty="0" err="1" smtClean="0"/>
            <a:t>при</a:t>
          </a:r>
          <a:r>
            <a:rPr lang="en-US" sz="1600" kern="1200" dirty="0" smtClean="0"/>
            <a:t> </a:t>
          </a:r>
          <a:r>
            <a:rPr lang="en-US" sz="1600" kern="1200" dirty="0" err="1" smtClean="0"/>
            <a:t>звільненні</a:t>
          </a:r>
          <a:r>
            <a:rPr lang="en-US" sz="1600" kern="1200" dirty="0" smtClean="0"/>
            <a:t> </a:t>
          </a:r>
          <a:r>
            <a:rPr lang="en-US" sz="1600" kern="1200" dirty="0" err="1" smtClean="0"/>
            <a:t>під</a:t>
          </a:r>
          <a:r>
            <a:rPr lang="en-US" sz="1600" kern="1200" dirty="0" smtClean="0"/>
            <a:t> </a:t>
          </a:r>
          <a:r>
            <a:rPr lang="en-US" sz="1600" kern="1200" dirty="0" err="1" smtClean="0"/>
            <a:t>час</a:t>
          </a:r>
          <a:r>
            <a:rPr lang="en-US" sz="1600" kern="1200" dirty="0" smtClean="0"/>
            <a:t> </a:t>
          </a:r>
          <a:r>
            <a:rPr lang="en-US" sz="1600" kern="1200" dirty="0" err="1" smtClean="0"/>
            <a:t>розгляду</a:t>
          </a:r>
          <a:r>
            <a:rPr lang="en-US" sz="1600" kern="1200" dirty="0" smtClean="0"/>
            <a:t> </a:t>
          </a:r>
          <a:r>
            <a:rPr lang="en-US" sz="1600" kern="1200" dirty="0" err="1" smtClean="0"/>
            <a:t>таких</a:t>
          </a:r>
          <a:r>
            <a:rPr lang="en-US" sz="1600" kern="1200" dirty="0" smtClean="0"/>
            <a:t> </a:t>
          </a:r>
          <a:r>
            <a:rPr lang="en-US" sz="1600" kern="1200" dirty="0" err="1" smtClean="0"/>
            <a:t>справ</a:t>
          </a:r>
          <a:r>
            <a:rPr lang="en-US" sz="1600" kern="1200" dirty="0" smtClean="0"/>
            <a:t> в </a:t>
          </a:r>
          <a:r>
            <a:rPr lang="en-US" sz="1600" kern="1200" dirty="0" err="1" smtClean="0"/>
            <a:t>усіх</a:t>
          </a:r>
          <a:r>
            <a:rPr lang="en-US" sz="1600" kern="1200" dirty="0" smtClean="0"/>
            <a:t> </a:t>
          </a:r>
          <a:r>
            <a:rPr lang="en-US" sz="1600" kern="1200" dirty="0" err="1" smtClean="0"/>
            <a:t>судових</a:t>
          </a:r>
          <a:r>
            <a:rPr lang="en-US" sz="1600" kern="1200" dirty="0" smtClean="0"/>
            <a:t> </a:t>
          </a:r>
          <a:r>
            <a:rPr lang="en-US" sz="1600" kern="1200" dirty="0" err="1" smtClean="0"/>
            <a:t>інстанціях</a:t>
          </a:r>
          <a:r>
            <a:rPr lang="en-US" sz="1600" kern="1200" dirty="0" smtClean="0"/>
            <a:t>.</a:t>
          </a:r>
          <a:r>
            <a:rPr lang="uk-UA" sz="1600" kern="1200" dirty="0" smtClean="0"/>
            <a:t> </a:t>
          </a:r>
          <a:r>
            <a:rPr lang="uk-UA" sz="1600" kern="1200" dirty="0" smtClean="0">
              <a:hlinkClick xmlns:r="http://schemas.openxmlformats.org/officeDocument/2006/relationships" r:id="rId2"/>
            </a:rPr>
            <a:t>http://reestr.court.gov.ua/Review/79684987</a:t>
          </a:r>
          <a:r>
            <a:rPr lang="uk-UA" sz="1600" kern="1200" dirty="0" smtClean="0"/>
            <a:t> </a:t>
          </a:r>
          <a:endParaRPr lang="ru-RU" sz="1600" b="0" i="0" kern="1200" dirty="0" smtClean="0"/>
        </a:p>
      </dsp:txBody>
      <dsp:txXfrm>
        <a:off x="886368" y="633716"/>
        <a:ext cx="4279766" cy="2883823"/>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210"/>
          <a:ext cx="4973217" cy="77110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kern="1200" dirty="0" smtClean="0"/>
            <a:t>Постанови ВСУ від 14.11.2012 у справі № 6-139цс12, КГС ВС від 19.10.2018 у справі №910/3262/16 КЦС ВС від 18.12.2018 у справі № 234/6607/17</a:t>
          </a:r>
          <a:endParaRPr lang="uk-UA" sz="1600" kern="1200" dirty="0"/>
        </a:p>
      </dsp:txBody>
      <dsp:txXfrm>
        <a:off x="37642" y="37852"/>
        <a:ext cx="4897933" cy="695819"/>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kern="1200" dirty="0" smtClean="0"/>
            <a:t>постанова ВП ВС від 30.01.2019 у справі №910/4518/16</a:t>
          </a:r>
          <a:endParaRPr lang="uk-UA" sz="2000" kern="1200" dirty="0"/>
        </a:p>
      </dsp:txBody>
      <dsp:txXfrm>
        <a:off x="37626" y="37626"/>
        <a:ext cx="5431786" cy="695519"/>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59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rtl="0">
            <a:lnSpc>
              <a:spcPct val="90000"/>
            </a:lnSpc>
            <a:spcBef>
              <a:spcPct val="0"/>
            </a:spcBef>
            <a:spcAft>
              <a:spcPct val="35000"/>
            </a:spcAft>
          </a:pPr>
          <a:r>
            <a:rPr lang="ru-RU" sz="1800" b="0" i="0" kern="1200" dirty="0" smtClean="0"/>
            <a:t>При </a:t>
          </a:r>
          <a:r>
            <a:rPr lang="ru-RU" sz="1800" b="0" i="0" kern="1200" dirty="0" err="1" smtClean="0"/>
            <a:t>зверненні</a:t>
          </a:r>
          <a:r>
            <a:rPr lang="ru-RU" sz="1800" b="0" i="0" kern="1200" dirty="0" smtClean="0"/>
            <a:t> до суду з </a:t>
          </a:r>
          <a:r>
            <a:rPr lang="ru-RU" sz="1800" b="0" i="0" kern="1200" dirty="0" err="1" smtClean="0"/>
            <a:t>позовною</a:t>
          </a:r>
          <a:r>
            <a:rPr lang="ru-RU" sz="1800" b="0" i="0" kern="1200" dirty="0" smtClean="0"/>
            <a:t> </a:t>
          </a:r>
          <a:r>
            <a:rPr lang="ru-RU" sz="1800" b="0" i="0" kern="1200" dirty="0" err="1" smtClean="0"/>
            <a:t>заявою</a:t>
          </a:r>
          <a:r>
            <a:rPr lang="ru-RU" sz="1800" b="0" i="0" kern="1200" dirty="0" smtClean="0"/>
            <a:t> про </a:t>
          </a:r>
          <a:r>
            <a:rPr lang="ru-RU" sz="1800" b="0" i="0" kern="1200" dirty="0" err="1" smtClean="0"/>
            <a:t>звернення</a:t>
          </a:r>
          <a:r>
            <a:rPr lang="ru-RU" sz="1800" b="0" i="0" kern="1200" dirty="0" smtClean="0"/>
            <a:t>  </a:t>
          </a:r>
          <a:r>
            <a:rPr lang="ru-RU" sz="1800" b="0" i="0" kern="1200" dirty="0" err="1" smtClean="0"/>
            <a:t>стягнення</a:t>
          </a:r>
          <a:r>
            <a:rPr lang="ru-RU" sz="1800" b="0" i="0" kern="1200" dirty="0" smtClean="0"/>
            <a:t> </a:t>
          </a:r>
          <a:r>
            <a:rPr lang="ru-RU" sz="1800" b="0" i="0" kern="1200" dirty="0" err="1" smtClean="0"/>
            <a:t>заборгованості</a:t>
          </a:r>
          <a:r>
            <a:rPr lang="ru-RU" sz="1800" b="0" i="0" kern="1200" dirty="0" smtClean="0"/>
            <a:t> за </a:t>
          </a:r>
          <a:r>
            <a:rPr lang="ru-RU" sz="1800" b="0" i="0" kern="1200" dirty="0" err="1" smtClean="0"/>
            <a:t>кредитним</a:t>
          </a:r>
          <a:r>
            <a:rPr lang="ru-RU" sz="1800" b="0" i="0" kern="1200" dirty="0" smtClean="0"/>
            <a:t> договором на предмет </a:t>
          </a:r>
          <a:r>
            <a:rPr lang="ru-RU" sz="1800" b="0" i="0" kern="1200" dirty="0" err="1" smtClean="0"/>
            <a:t>іпотеки</a:t>
          </a:r>
          <a:r>
            <a:rPr lang="ru-RU" sz="1800" b="0" i="0" kern="1200" dirty="0" smtClean="0"/>
            <a:t>, </a:t>
          </a:r>
          <a:r>
            <a:rPr lang="ru-RU" sz="1800" b="0" i="0" kern="1200" dirty="0" err="1" smtClean="0"/>
            <a:t>судовий</a:t>
          </a:r>
          <a:r>
            <a:rPr lang="ru-RU" sz="1800" b="0" i="0" kern="1200" dirty="0" smtClean="0"/>
            <a:t> </a:t>
          </a:r>
          <a:r>
            <a:rPr lang="ru-RU" sz="1800" b="0" i="0" kern="1200" dirty="0" err="1" smtClean="0"/>
            <a:t>збір</a:t>
          </a:r>
          <a:r>
            <a:rPr lang="ru-RU" sz="1800" b="0" i="0" kern="1200" dirty="0" smtClean="0"/>
            <a:t> </a:t>
          </a:r>
          <a:r>
            <a:rPr lang="ru-RU" sz="1800" b="0" i="0" kern="1200" dirty="0" err="1" smtClean="0"/>
            <a:t>має</a:t>
          </a:r>
          <a:r>
            <a:rPr lang="ru-RU" sz="1800" b="0" i="0" kern="1200" dirty="0" smtClean="0"/>
            <a:t> </a:t>
          </a:r>
          <a:r>
            <a:rPr lang="ru-RU" sz="1800" b="0" i="0" kern="1200" dirty="0" err="1" smtClean="0"/>
            <a:t>сплачуватись</a:t>
          </a:r>
          <a:r>
            <a:rPr lang="ru-RU" sz="1800" b="0" i="0" kern="1200" dirty="0" smtClean="0"/>
            <a:t> в </a:t>
          </a:r>
          <a:r>
            <a:rPr lang="ru-RU" sz="1800" b="0" i="0" kern="1200" dirty="0" err="1" smtClean="0"/>
            <a:t>сумі</a:t>
          </a:r>
          <a:r>
            <a:rPr lang="ru-RU" sz="1800" b="0" i="0" kern="1200" dirty="0" smtClean="0"/>
            <a:t> - 1 </a:t>
          </a:r>
          <a:r>
            <a:rPr lang="ru-RU" sz="1800" b="0" i="0" kern="1200" dirty="0" err="1" smtClean="0"/>
            <a:t>розмір</a:t>
          </a:r>
          <a:r>
            <a:rPr lang="ru-RU" sz="1800" b="0" i="0" kern="1200" dirty="0" smtClean="0"/>
            <a:t> </a:t>
          </a:r>
          <a:r>
            <a:rPr lang="ru-RU" sz="1800" b="0" i="0" kern="1200" dirty="0" err="1" smtClean="0"/>
            <a:t>прожиткового</a:t>
          </a:r>
          <a:r>
            <a:rPr lang="ru-RU" sz="1800" b="0" i="0" kern="1200" dirty="0" smtClean="0"/>
            <a:t> </a:t>
          </a:r>
          <a:r>
            <a:rPr lang="ru-RU" sz="1800" b="0" i="0" kern="1200" dirty="0" err="1" smtClean="0"/>
            <a:t>мінімуму</a:t>
          </a:r>
          <a:r>
            <a:rPr lang="ru-RU" sz="1800" b="0" i="0" kern="1200" dirty="0" smtClean="0"/>
            <a:t> для </a:t>
          </a:r>
          <a:r>
            <a:rPr lang="ru-RU" sz="1800" b="0" i="0" kern="1200" dirty="0" err="1" smtClean="0"/>
            <a:t>працездатних</a:t>
          </a:r>
          <a:r>
            <a:rPr lang="ru-RU" sz="1800" b="0" i="0" kern="1200" dirty="0" smtClean="0"/>
            <a:t> </a:t>
          </a:r>
          <a:r>
            <a:rPr lang="ru-RU" sz="1800" b="0" i="0" kern="1200" dirty="0" err="1" smtClean="0"/>
            <a:t>осіб</a:t>
          </a:r>
          <a:r>
            <a:rPr lang="ru-RU" sz="1800" b="0" i="0" kern="1200" dirty="0" smtClean="0"/>
            <a:t> як за </a:t>
          </a:r>
          <a:r>
            <a:rPr lang="ru-RU" sz="1800" b="0" i="0" kern="1200" dirty="0" err="1" smtClean="0"/>
            <a:t>поданння</a:t>
          </a:r>
          <a:r>
            <a:rPr lang="ru-RU" sz="1800" b="0" i="0" kern="1200" dirty="0" smtClean="0"/>
            <a:t> до суду </a:t>
          </a:r>
          <a:r>
            <a:rPr lang="ru-RU" sz="1800" b="0" i="0" kern="1200" dirty="0" err="1" smtClean="0"/>
            <a:t>позовної</a:t>
          </a:r>
          <a:r>
            <a:rPr lang="ru-RU" sz="1800" b="0" i="0" kern="1200" dirty="0" smtClean="0"/>
            <a:t> заяви </a:t>
          </a:r>
          <a:r>
            <a:rPr lang="ru-RU" sz="1800" b="0" i="0" kern="1200" dirty="0" err="1" smtClean="0"/>
            <a:t>немайнового</a:t>
          </a:r>
          <a:r>
            <a:rPr lang="ru-RU" sz="1800" b="0" i="0" kern="1200" dirty="0" smtClean="0"/>
            <a:t> характеру, яка подана </a:t>
          </a:r>
          <a:r>
            <a:rPr lang="ru-RU" sz="1800" b="0" i="0" kern="1200" dirty="0" err="1" smtClean="0"/>
            <a:t>юридичною</a:t>
          </a:r>
          <a:r>
            <a:rPr lang="ru-RU" sz="1800" b="0" i="0" kern="1200" dirty="0" smtClean="0"/>
            <a:t> особою. </a:t>
          </a:r>
          <a:r>
            <a:rPr lang="en-US" sz="1800" kern="1200" dirty="0" smtClean="0">
              <a:hlinkClick xmlns:r="http://schemas.openxmlformats.org/officeDocument/2006/relationships" r:id="rId1"/>
            </a:rPr>
            <a:t>http://reestr.court.gov.ua/Review/71807544</a:t>
          </a:r>
          <a:r>
            <a:rPr lang="uk-UA" sz="1800" kern="1200" dirty="0" smtClean="0"/>
            <a:t> </a:t>
          </a:r>
          <a:endParaRPr lang="uk-UA" sz="1800" kern="1200" noProof="0" dirty="0"/>
        </a:p>
      </dsp:txBody>
      <dsp:txXfrm>
        <a:off x="0" y="2599"/>
        <a:ext cx="4293478" cy="39693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88535"/>
          <a:ext cx="5447687" cy="3590178"/>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l" defTabSz="800100" rtl="0">
            <a:lnSpc>
              <a:spcPct val="90000"/>
            </a:lnSpc>
            <a:spcBef>
              <a:spcPct val="0"/>
            </a:spcBef>
            <a:spcAft>
              <a:spcPts val="0"/>
            </a:spcAft>
          </a:pPr>
          <a:r>
            <a:rPr lang="uk-UA" sz="1800" b="0" i="0" kern="1200" dirty="0" smtClean="0"/>
            <a:t>Відповідно до статей 1, 3, 4, 6 Закону </a:t>
          </a:r>
        </a:p>
        <a:p>
          <a:pPr lvl="0" algn="l" defTabSz="800100" rtl="0">
            <a:lnSpc>
              <a:spcPct val="90000"/>
            </a:lnSpc>
            <a:spcBef>
              <a:spcPct val="0"/>
            </a:spcBef>
            <a:spcAft>
              <a:spcPts val="0"/>
            </a:spcAft>
          </a:pPr>
          <a:r>
            <a:rPr lang="uk-UA" sz="1800" b="0" i="0" kern="1200" dirty="0" smtClean="0"/>
            <a:t>України «Про систему гарантування вкладів фізичних осіб» Фонд гарантування вкладів є державною спеціалізованою установою, яка виконує функції державного управління у сфері гарантування вкладів фізичних осіб, а Уповноважена особа Фонду виконує від імені Фонду делеговані останнім повноваження щодо ліквідації банку та гарантування вкладів фізичних осіб; спори, які виникають у цих правовідносинах, є публічно-правовими та підлягають вирішенню за правилами КАС України, а не за правилами ГПК України.</a:t>
          </a:r>
          <a:endParaRPr lang="uk-UA" sz="1800" kern="1200" dirty="0"/>
        </a:p>
      </dsp:txBody>
      <dsp:txXfrm>
        <a:off x="0" y="88535"/>
        <a:ext cx="4550143" cy="3590178"/>
      </dsp:txXfrm>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uk-UA" sz="2000" kern="1200" dirty="0" smtClean="0"/>
            <a:t>Позовні вимоги про звернення стягнення на заставлене майно мають вартісну оцінку, носять майновий характер і розмір ставок судового збору за їх подання визначається за вимогами ст.4 ЗУ «Про судовий збір», виходячи з розміру грошових вимог позивача, на задоволення яких спрямовано позов. </a:t>
          </a:r>
          <a:r>
            <a:rPr lang="en-US" sz="2000" b="0" i="0" kern="1200" noProof="0" dirty="0" smtClean="0">
              <a:hlinkClick xmlns:r="http://schemas.openxmlformats.org/officeDocument/2006/relationships" r:id="rId1"/>
            </a:rPr>
            <a:t>http://www.reyestr.court.gov.ua/Review/77521253</a:t>
          </a:r>
          <a:r>
            <a:rPr lang="uk-UA" sz="2000" b="0" i="0" kern="1200" noProof="0" dirty="0" smtClean="0"/>
            <a:t> </a:t>
          </a:r>
          <a:endParaRPr lang="ru-RU" sz="2000" b="0" i="0" kern="1200" dirty="0" smtClean="0"/>
        </a:p>
      </dsp:txBody>
      <dsp:txXfrm>
        <a:off x="886368" y="633716"/>
        <a:ext cx="4279766" cy="2883823"/>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142"/>
          <a:ext cx="4973217" cy="7712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kern="1200" dirty="0" smtClean="0">
              <a:latin typeface="Times New Roman" panose="02020603050405020304" pitchFamily="18" charset="0"/>
              <a:cs typeface="Times New Roman" panose="02020603050405020304" pitchFamily="18" charset="0"/>
            </a:rPr>
            <a:t>Постанова Касаційного цивільного суду у складі Верховного Суду від 23.01.2018 у справі № 2-340/461/16-ц</a:t>
          </a:r>
          <a:endParaRPr lang="uk-UA" sz="2000" kern="1200" dirty="0">
            <a:latin typeface="Times New Roman" panose="02020603050405020304" pitchFamily="18" charset="0"/>
            <a:cs typeface="Times New Roman" panose="02020603050405020304" pitchFamily="18" charset="0"/>
          </a:endParaRPr>
        </a:p>
      </dsp:txBody>
      <dsp:txXfrm>
        <a:off x="37649" y="37791"/>
        <a:ext cx="4897919" cy="695942"/>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26.02.2019 у справі </a:t>
          </a:r>
        </a:p>
        <a:p>
          <a:pPr lvl="0" algn="ctr" defTabSz="889000" rtl="0">
            <a:lnSpc>
              <a:spcPct val="90000"/>
            </a:lnSpc>
            <a:spcBef>
              <a:spcPct val="0"/>
            </a:spcBef>
            <a:spcAft>
              <a:spcPts val="0"/>
            </a:spcAft>
          </a:pPr>
          <a:r>
            <a:rPr lang="uk-UA" sz="2000" b="1" i="0" kern="1200" dirty="0" smtClean="0"/>
            <a:t>№907/9/17</a:t>
          </a:r>
          <a:endParaRPr lang="uk-UA" sz="2000" kern="1200" dirty="0"/>
        </a:p>
      </dsp:txBody>
      <dsp:txXfrm>
        <a:off x="37626" y="37626"/>
        <a:ext cx="5431786" cy="695519"/>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132277" y="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800" kern="1200" dirty="0" smtClean="0"/>
            <a:t>Норма частини другої статті 88 Закону України «Про нотаріат» не обмежує трирічним строком нарахування заборгованості, на стягнення якої вчиняється виконавчий напис, за умови встановлення сторонами відповідно до статті 259 ЦК України збільшеної позовної давності для відповідної вимоги, в тому числі за домовленістю сторін </a:t>
          </a:r>
          <a:r>
            <a:rPr lang="en-US" sz="1800" kern="1200" dirty="0" smtClean="0">
              <a:hlinkClick xmlns:r="http://schemas.openxmlformats.org/officeDocument/2006/relationships" r:id="rId1"/>
            </a:rPr>
            <a:t>http://reestr.court.gov.ua/Review/74120843</a:t>
          </a:r>
          <a:endParaRPr lang="uk-UA" sz="1800" kern="1200" noProof="0" dirty="0"/>
        </a:p>
      </dsp:txBody>
      <dsp:txXfrm>
        <a:off x="132277" y="9"/>
        <a:ext cx="4293478" cy="3969325"/>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just" defTabSz="666750" rtl="0">
            <a:lnSpc>
              <a:spcPct val="90000"/>
            </a:lnSpc>
            <a:spcBef>
              <a:spcPct val="0"/>
            </a:spcBef>
            <a:spcAft>
              <a:spcPct val="35000"/>
            </a:spcAft>
          </a:pPr>
          <a:r>
            <a:rPr lang="uk-UA" sz="1500" kern="1200" dirty="0" smtClean="0"/>
            <a:t>	</a:t>
          </a:r>
          <a:r>
            <a:rPr lang="uk-UA" sz="2000" kern="1200" dirty="0" smtClean="0"/>
            <a:t>Я</a:t>
          </a:r>
          <a:r>
            <a:rPr lang="ru-RU" sz="2000" b="0" i="0" kern="1200" dirty="0" smtClean="0"/>
            <a:t>к</a:t>
          </a:r>
          <a:r>
            <a:rPr lang="uk-UA" sz="2000" b="0" i="0" kern="1200" noProof="0" dirty="0" smtClean="0"/>
            <a:t>що</a:t>
          </a:r>
          <a:r>
            <a:rPr lang="ru-RU" sz="2000" b="0" i="0" kern="1200" dirty="0" smtClean="0"/>
            <a:t> для </a:t>
          </a:r>
          <a:r>
            <a:rPr lang="uk-UA" sz="2000" b="0" i="0" kern="1200" noProof="0" dirty="0" smtClean="0"/>
            <a:t>вимоги</a:t>
          </a:r>
          <a:r>
            <a:rPr lang="ru-RU" sz="2000" b="0" i="0" kern="1200" dirty="0" smtClean="0"/>
            <a:t>, за </a:t>
          </a:r>
          <a:r>
            <a:rPr lang="uk-UA" sz="2000" b="0" i="0" kern="1200" noProof="0" dirty="0" smtClean="0"/>
            <a:t>якою</a:t>
          </a:r>
          <a:r>
            <a:rPr lang="ru-RU" sz="2000" b="0" i="0" kern="1200" dirty="0" smtClean="0"/>
            <a:t> </a:t>
          </a:r>
          <a:r>
            <a:rPr lang="uk-UA" sz="2000" b="0" i="0" kern="1200" noProof="0" dirty="0" smtClean="0"/>
            <a:t>видається</a:t>
          </a:r>
          <a:r>
            <a:rPr lang="ru-RU" sz="2000" b="0" i="0" kern="1200" dirty="0" smtClean="0"/>
            <a:t> </a:t>
          </a:r>
          <a:r>
            <a:rPr lang="uk-UA" sz="2000" b="0" i="0" kern="1200" noProof="0" dirty="0" smtClean="0"/>
            <a:t>виконавчий</a:t>
          </a:r>
          <a:r>
            <a:rPr lang="ru-RU" sz="2000" b="0" i="0" kern="1200" dirty="0" smtClean="0"/>
            <a:t> </a:t>
          </a:r>
          <a:r>
            <a:rPr lang="uk-UA" sz="2000" b="0" i="0" kern="1200" noProof="0" dirty="0" smtClean="0"/>
            <a:t>напис</a:t>
          </a:r>
          <a:r>
            <a:rPr lang="ru-RU" sz="2000" b="0" i="0" kern="1200" dirty="0" smtClean="0"/>
            <a:t>, законом установлено </a:t>
          </a:r>
          <a:r>
            <a:rPr lang="uk-UA" sz="2000" b="0" i="0" kern="1200" noProof="0" dirty="0" smtClean="0"/>
            <a:t>інший</a:t>
          </a:r>
          <a:r>
            <a:rPr lang="ru-RU" sz="2000" b="0" i="0" kern="1200" dirty="0" smtClean="0"/>
            <a:t> строк </a:t>
          </a:r>
          <a:r>
            <a:rPr lang="uk-UA" sz="2000" b="0" i="0" kern="1200" noProof="0" dirty="0" smtClean="0"/>
            <a:t>давності</a:t>
          </a:r>
          <a:r>
            <a:rPr lang="ru-RU" sz="2000" b="0" i="0" kern="1200" dirty="0" smtClean="0"/>
            <a:t>, </a:t>
          </a:r>
          <a:r>
            <a:rPr lang="uk-UA" sz="2000" b="0" i="0" kern="1200" noProof="0" dirty="0" smtClean="0"/>
            <a:t>виконавчий</a:t>
          </a:r>
          <a:r>
            <a:rPr lang="ru-RU" sz="2000" b="0" i="0" kern="1200" dirty="0" smtClean="0"/>
            <a:t> </a:t>
          </a:r>
          <a:r>
            <a:rPr lang="uk-UA" sz="2000" b="0" i="0" kern="1200" noProof="0" dirty="0" smtClean="0"/>
            <a:t>напис</a:t>
          </a:r>
          <a:r>
            <a:rPr lang="ru-RU" sz="2000" b="0" i="0" kern="1200" dirty="0" smtClean="0"/>
            <a:t> </a:t>
          </a:r>
          <a:r>
            <a:rPr lang="uk-UA" sz="2000" b="0" i="0" kern="1200" noProof="0" dirty="0" smtClean="0"/>
            <a:t>видається</a:t>
          </a:r>
          <a:r>
            <a:rPr lang="ru-RU" sz="2000" b="0" i="0" kern="1200" dirty="0" smtClean="0"/>
            <a:t> у межах </a:t>
          </a:r>
          <a:r>
            <a:rPr lang="uk-UA" sz="2000" b="0" i="0" kern="1200" noProof="0" dirty="0" smtClean="0"/>
            <a:t>цього</a:t>
          </a:r>
          <a:r>
            <a:rPr lang="ru-RU" sz="2000" b="0" i="0" kern="1200" dirty="0" smtClean="0"/>
            <a:t> строку. </a:t>
          </a:r>
          <a:r>
            <a:rPr lang="uk-UA" sz="2000" b="0" i="0" kern="1200" noProof="0" dirty="0" smtClean="0"/>
            <a:t>Тобто</a:t>
          </a:r>
          <a:r>
            <a:rPr lang="ru-RU" sz="2000" b="0" i="0" kern="1200" dirty="0" smtClean="0"/>
            <a:t>, </a:t>
          </a:r>
          <a:r>
            <a:rPr lang="uk-UA" sz="2000" b="0" i="0" kern="1200" noProof="0" dirty="0" smtClean="0"/>
            <a:t>інший</a:t>
          </a:r>
          <a:r>
            <a:rPr lang="ru-RU" sz="2000" b="0" i="0" kern="1200" dirty="0" smtClean="0"/>
            <a:t> строк </a:t>
          </a:r>
          <a:r>
            <a:rPr lang="uk-UA" sz="2000" b="0" i="0" kern="1200" noProof="0" dirty="0" smtClean="0"/>
            <a:t>давності</a:t>
          </a:r>
          <a:r>
            <a:rPr lang="ru-RU" sz="2000" b="0" i="0" kern="1200" dirty="0" smtClean="0"/>
            <a:t> для </a:t>
          </a:r>
          <a:r>
            <a:rPr lang="uk-UA" sz="2000" b="0" i="0" kern="1200" noProof="0" dirty="0" smtClean="0"/>
            <a:t>вчинення</a:t>
          </a:r>
          <a:r>
            <a:rPr lang="ru-RU" sz="2000" b="0" i="0" kern="1200" dirty="0" smtClean="0"/>
            <a:t> </a:t>
          </a:r>
          <a:r>
            <a:rPr lang="uk-UA" sz="2000" b="0" i="0" kern="1200" noProof="0" dirty="0" smtClean="0"/>
            <a:t>виконавчого</a:t>
          </a:r>
          <a:r>
            <a:rPr lang="ru-RU" sz="2000" b="0" i="0" kern="1200" dirty="0" smtClean="0"/>
            <a:t> </a:t>
          </a:r>
          <a:r>
            <a:rPr lang="uk-UA" sz="2000" b="0" i="0" kern="1200" noProof="0" dirty="0" smtClean="0"/>
            <a:t>напису</a:t>
          </a:r>
          <a:r>
            <a:rPr lang="ru-RU" sz="2000" b="0" i="0" kern="1200" dirty="0" smtClean="0"/>
            <a:t> </a:t>
          </a:r>
          <a:r>
            <a:rPr lang="uk-UA" sz="2000" b="0" i="0" kern="1200" noProof="0" dirty="0" smtClean="0"/>
            <a:t>нотаріуса</a:t>
          </a:r>
          <a:r>
            <a:rPr lang="ru-RU" sz="2000" b="0" i="0" kern="1200" dirty="0" smtClean="0"/>
            <a:t> повинен бути прямо </a:t>
          </a:r>
          <a:r>
            <a:rPr lang="uk-UA" sz="2000" b="0" i="0" kern="1200" noProof="0" dirty="0" smtClean="0"/>
            <a:t>передбачений</a:t>
          </a:r>
          <a:r>
            <a:rPr lang="ru-RU" sz="2000" b="0" i="0" kern="1200" dirty="0" smtClean="0"/>
            <a:t> </a:t>
          </a:r>
          <a:r>
            <a:rPr lang="uk-UA" sz="2000" b="0" i="0" kern="1200" noProof="0" dirty="0" smtClean="0"/>
            <a:t>саме</a:t>
          </a:r>
          <a:r>
            <a:rPr lang="ru-RU" sz="2000" b="0" i="0" kern="1200" dirty="0" smtClean="0"/>
            <a:t> законом, і не </a:t>
          </a:r>
          <a:r>
            <a:rPr lang="uk-UA" sz="2000" b="0" i="0" kern="1200" noProof="0" dirty="0" smtClean="0"/>
            <a:t>може</a:t>
          </a:r>
          <a:r>
            <a:rPr lang="ru-RU" sz="2000" b="0" i="0" kern="1200" dirty="0" smtClean="0"/>
            <a:t> бути </a:t>
          </a:r>
          <a:r>
            <a:rPr lang="uk-UA" sz="2000" b="0" i="0" kern="1200" noProof="0" dirty="0" smtClean="0"/>
            <a:t>змінений</a:t>
          </a:r>
          <a:r>
            <a:rPr lang="ru-RU" sz="2000" b="0" i="0" kern="1200" dirty="0" smtClean="0"/>
            <a:t> </a:t>
          </a:r>
          <a:r>
            <a:rPr lang="uk-UA" sz="2000" b="0" i="0" kern="1200" noProof="0" dirty="0" smtClean="0"/>
            <a:t>домовленістю</a:t>
          </a:r>
          <a:r>
            <a:rPr lang="ru-RU" sz="2000" b="0" i="0" kern="1200" dirty="0" smtClean="0"/>
            <a:t> </a:t>
          </a:r>
          <a:r>
            <a:rPr lang="uk-UA" sz="2000" b="0" i="0" kern="1200" noProof="0" dirty="0" smtClean="0"/>
            <a:t>сторін</a:t>
          </a:r>
          <a:r>
            <a:rPr lang="en-US" sz="2000" kern="1200" dirty="0" smtClean="0">
              <a:hlinkClick xmlns:r="http://schemas.openxmlformats.org/officeDocument/2006/relationships" r:id="rId1"/>
            </a:rPr>
            <a:t>http://reestr.court.gov.ua/Review/83589983</a:t>
          </a:r>
          <a:endParaRPr lang="ru-RU" sz="2000" b="0" i="0" kern="1200" dirty="0" smtClean="0"/>
        </a:p>
      </dsp:txBody>
      <dsp:txXfrm>
        <a:off x="886368" y="633716"/>
        <a:ext cx="4279766" cy="2883823"/>
      </dsp:txXfrm>
    </dsp:sp>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85"/>
          <a:ext cx="4973217" cy="7713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lang="uk-UA" sz="1800" b="0" i="0" kern="1200" dirty="0" smtClean="0"/>
            <a:t>Постанови Касаційного цивільного суду у складі Верховного Суду від </a:t>
          </a:r>
          <a:r>
            <a:rPr lang="uk-UA" sz="1800" kern="1200" dirty="0" smtClean="0"/>
            <a:t>17.05.2018 у справі №307/1580/17</a:t>
          </a:r>
          <a:endParaRPr lang="uk-UA" sz="1800" kern="1200" dirty="0">
            <a:latin typeface="Times New Roman" panose="02020603050405020304" pitchFamily="18" charset="0"/>
            <a:cs typeface="Times New Roman" panose="02020603050405020304" pitchFamily="18" charset="0"/>
          </a:endParaRPr>
        </a:p>
      </dsp:txBody>
      <dsp:txXfrm>
        <a:off x="37654" y="37739"/>
        <a:ext cx="4897909" cy="696046"/>
      </dsp:txXfrm>
    </dsp:sp>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02.07.2019 у справі </a:t>
          </a:r>
        </a:p>
        <a:p>
          <a:pPr lvl="0" algn="ctr" defTabSz="889000" rtl="0">
            <a:lnSpc>
              <a:spcPct val="90000"/>
            </a:lnSpc>
            <a:spcBef>
              <a:spcPct val="0"/>
            </a:spcBef>
            <a:spcAft>
              <a:spcPts val="0"/>
            </a:spcAft>
          </a:pPr>
          <a:r>
            <a:rPr lang="uk-UA" sz="2000" b="1" i="0" kern="1200" dirty="0" smtClean="0"/>
            <a:t>№916/3006/17</a:t>
          </a:r>
          <a:endParaRPr lang="uk-UA" sz="2000" kern="1200" dirty="0"/>
        </a:p>
      </dsp:txBody>
      <dsp:txXfrm>
        <a:off x="37626" y="37626"/>
        <a:ext cx="5431786" cy="695519"/>
      </dsp:txXfrm>
    </dsp:sp>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132277" y="9"/>
          <a:ext cx="5285809" cy="396932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600" kern="1200" dirty="0" smtClean="0"/>
            <a:t>В</a:t>
          </a:r>
          <a:r>
            <a:rPr lang="uk-UA" sz="1600" b="0" i="0" u="none" kern="1200" dirty="0" smtClean="0"/>
            <a:t>изнання недійсним рішення суб`єкта владних повноважень про надання земельної ділянки у власність фізичній особі, безпосередньо не впливає на права і обов`язки такої фізичної особи, якщо вона не є власником земельної ділянки на момент пред`явлення позову і якщо жодні позовні вимоги до такої фізичної особи позивачем не заявлені.</a:t>
          </a:r>
        </a:p>
        <a:p>
          <a:pPr lvl="0" algn="just" defTabSz="533400" rtl="0">
            <a:lnSpc>
              <a:spcPct val="90000"/>
            </a:lnSpc>
            <a:spcBef>
              <a:spcPct val="0"/>
            </a:spcBef>
            <a:spcAft>
              <a:spcPct val="35000"/>
            </a:spcAft>
          </a:pPr>
          <a:r>
            <a:rPr lang="en-US" sz="1600" kern="1200" dirty="0" smtClean="0">
              <a:hlinkClick xmlns:r="http://schemas.openxmlformats.org/officeDocument/2006/relationships" r:id="rId1"/>
            </a:rPr>
            <a:t>http://reestr.court.gov.ua/Review/80115448</a:t>
          </a:r>
          <a:endParaRPr lang="uk-UA" sz="1600" kern="1200" dirty="0" smtClean="0"/>
        </a:p>
        <a:p>
          <a:pPr lvl="0" algn="just" defTabSz="533400" rtl="0">
            <a:lnSpc>
              <a:spcPct val="90000"/>
            </a:lnSpc>
            <a:spcBef>
              <a:spcPct val="0"/>
            </a:spcBef>
            <a:spcAft>
              <a:spcPct val="35000"/>
            </a:spcAft>
          </a:pPr>
          <a:r>
            <a:rPr lang="en-US" sz="1600" kern="1200" dirty="0" smtClean="0">
              <a:hlinkClick xmlns:r="http://schemas.openxmlformats.org/officeDocument/2006/relationships" r:id="rId2"/>
            </a:rPr>
            <a:t>http://reestr.court.gov.ua/Review/82637256</a:t>
          </a:r>
          <a:endParaRPr lang="uk-UA" sz="1600" kern="1200" dirty="0" smtClean="0"/>
        </a:p>
        <a:p>
          <a:pPr lvl="0" algn="just" defTabSz="533400" rtl="0">
            <a:lnSpc>
              <a:spcPct val="90000"/>
            </a:lnSpc>
            <a:spcBef>
              <a:spcPct val="0"/>
            </a:spcBef>
            <a:spcAft>
              <a:spcPct val="35000"/>
            </a:spcAft>
          </a:pPr>
          <a:r>
            <a:rPr lang="uk-UA" sz="1500" kern="1200" dirty="0" smtClean="0"/>
            <a:t> </a:t>
          </a:r>
          <a:endParaRPr lang="uk-UA" sz="1500" kern="1200" noProof="0" dirty="0"/>
        </a:p>
      </dsp:txBody>
      <dsp:txXfrm>
        <a:off x="132277" y="9"/>
        <a:ext cx="4293478" cy="3969325"/>
      </dsp:txXfrm>
    </dsp:sp>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36457"/>
          <a:ext cx="6052502" cy="407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just" defTabSz="666750" rtl="0">
            <a:lnSpc>
              <a:spcPct val="90000"/>
            </a:lnSpc>
            <a:spcBef>
              <a:spcPct val="0"/>
            </a:spcBef>
            <a:spcAft>
              <a:spcPct val="35000"/>
            </a:spcAft>
          </a:pPr>
          <a:r>
            <a:rPr lang="uk-UA" sz="1500" b="0" i="0" u="none" kern="1200" dirty="0" smtClean="0"/>
            <a:t>	Вимога про скасування рішення суб`єкта владних повноважень у сфері земельних відносин, ухваленого на користь фізичної особи, в якої з цього рішення виникли відповідні права та обов`язки, безпосередньо стосується прав та обов`язків цієї особи, тому відповідний спір має розглядатися судом за правилами </a:t>
          </a:r>
          <a:r>
            <a:rPr lang="uk-UA" sz="1500" b="0" i="0" kern="1200" dirty="0" smtClean="0"/>
            <a:t>Цивільного процесуального кодексу України</a:t>
          </a:r>
          <a:r>
            <a:rPr lang="uk-UA" sz="1500" b="0" i="0" u="none" kern="1200" dirty="0" smtClean="0"/>
            <a:t>. </a:t>
          </a:r>
          <a:r>
            <a:rPr lang="en-US" sz="1500" b="0" i="0" u="none" kern="1200" dirty="0" smtClean="0">
              <a:hlinkClick xmlns:r="http://schemas.openxmlformats.org/officeDocument/2006/relationships" r:id="rId1"/>
            </a:rPr>
            <a:t>http://reestr.court.gov.ua/Review/84153021</a:t>
          </a:r>
          <a:r>
            <a:rPr lang="uk-UA" sz="1500" b="0" i="0" u="none" kern="1200" dirty="0" smtClean="0"/>
            <a:t>  </a:t>
          </a:r>
          <a:r>
            <a:rPr lang="uk-UA" sz="1200" b="0" i="0" u="none" kern="1200" dirty="0" smtClean="0"/>
            <a:t>Наведене відповідає висновкам, викладеним раніше ВП ВС в постановах від 04.07.2018 у справі №361/3009/16-ц, 07.11.2018 у справах №488/6211/14-ц, №488/5027/14-ц, від 30.01.2019 у справі № 485/1472/17, від 15.05.2019 у справах №522/7636/14-ц, №469/1346/18, від 26.06.2019 року у справі № 911/2258/18.</a:t>
          </a:r>
          <a:endParaRPr lang="ru-RU" sz="1200" b="0" i="0" kern="1200" dirty="0" smtClean="0"/>
        </a:p>
      </dsp:txBody>
      <dsp:txXfrm>
        <a:off x="886368" y="633716"/>
        <a:ext cx="4279766" cy="2883823"/>
      </dsp:txXfrm>
    </dsp:sp>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85"/>
          <a:ext cx="4973217" cy="7713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lang="uk-UA" sz="1800" b="0" i="0" kern="1200" dirty="0" smtClean="0"/>
            <a:t>Постанови ВП ВС від </a:t>
          </a:r>
          <a:r>
            <a:rPr lang="uk-UA" sz="1800" b="0" i="0" u="none" kern="1200" dirty="0" smtClean="0"/>
            <a:t>12.02.2019 у справі №911/414/18 та від 12.06.2019 у справі № 911/848/18</a:t>
          </a:r>
          <a:endParaRPr lang="uk-UA" sz="1800" kern="1200" dirty="0">
            <a:latin typeface="Times New Roman" panose="02020603050405020304" pitchFamily="18" charset="0"/>
            <a:cs typeface="Times New Roman" panose="02020603050405020304" pitchFamily="18" charset="0"/>
          </a:endParaRPr>
        </a:p>
      </dsp:txBody>
      <dsp:txXfrm>
        <a:off x="37654" y="37739"/>
        <a:ext cx="4897909" cy="6960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2A5CD-ED12-4521-B172-187366941F6A}">
      <dsp:nvSpPr>
        <dsp:cNvPr id="0" name=""/>
        <dsp:cNvSpPr/>
      </dsp:nvSpPr>
      <dsp:spPr>
        <a:xfrm>
          <a:off x="0" y="176"/>
          <a:ext cx="6049128" cy="40760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ts val="0"/>
            </a:spcAft>
          </a:pPr>
          <a:r>
            <a:rPr lang="uk-UA" sz="1800" b="0" i="0" kern="1200" dirty="0" smtClean="0"/>
            <a:t> справи у спорах між суб'єктами господарювання, де однією зі сторін є банк, повноваження управління та контролю якого здійснює Фонд гарантування вкладів фізичних осіб під час процедури виведення такого банку з ринку або його ліквідації, у тому числі в особі уповноваженої особи (осіб) Фонду гарантування вкладів фізичних осіб, відносяться </a:t>
          </a:r>
          <a:r>
            <a:rPr lang="uk-UA" sz="1800" b="1" i="0" u="sng" kern="1200" dirty="0" smtClean="0"/>
            <a:t>до юрисдикції господарських судів…</a:t>
          </a:r>
        </a:p>
        <a:p>
          <a:pPr lvl="0" algn="ctr" defTabSz="800100" rtl="0">
            <a:lnSpc>
              <a:spcPct val="90000"/>
            </a:lnSpc>
            <a:spcBef>
              <a:spcPct val="0"/>
            </a:spcBef>
            <a:spcAft>
              <a:spcPts val="0"/>
            </a:spcAft>
          </a:pPr>
          <a:r>
            <a:rPr lang="en-US" sz="1800" b="1" i="0" u="sng" kern="1200" dirty="0" smtClean="0">
              <a:hlinkClick xmlns:r="http://schemas.openxmlformats.org/officeDocument/2006/relationships" r:id="rId1"/>
            </a:rPr>
            <a:t>http://www.reyestr.court.gov.ua/Review/74838910</a:t>
          </a:r>
          <a:r>
            <a:rPr lang="uk-UA" sz="1800" b="1" i="0" u="sng" kern="1200" dirty="0" smtClean="0"/>
            <a:t> </a:t>
          </a:r>
          <a:endParaRPr lang="uk-UA" sz="1600" kern="1200" dirty="0"/>
        </a:p>
      </dsp:txBody>
      <dsp:txXfrm>
        <a:off x="885874" y="597102"/>
        <a:ext cx="4277380" cy="2882215"/>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latin typeface="+mn-lt"/>
            </a:rPr>
            <a:t>Постанова ВП ВС від </a:t>
          </a:r>
          <a:r>
            <a:rPr lang="uk-UA" sz="2000" b="1" i="0" kern="1200" dirty="0" smtClean="0">
              <a:latin typeface="+mn-lt"/>
            </a:rPr>
            <a:t>21.08.2019 </a:t>
          </a:r>
          <a:r>
            <a:rPr lang="uk-UA" sz="2000" b="1" i="0" kern="1200" dirty="0" smtClean="0">
              <a:latin typeface="+mn-lt"/>
            </a:rPr>
            <a:t>у справі </a:t>
          </a:r>
        </a:p>
        <a:p>
          <a:pPr lvl="0" algn="ctr" defTabSz="889000" rtl="0">
            <a:lnSpc>
              <a:spcPct val="90000"/>
            </a:lnSpc>
            <a:spcBef>
              <a:spcPct val="0"/>
            </a:spcBef>
            <a:spcAft>
              <a:spcPts val="0"/>
            </a:spcAft>
          </a:pPr>
          <a:r>
            <a:rPr lang="uk-UA" sz="2000" b="1" i="0" kern="1200" dirty="0" smtClean="0">
              <a:latin typeface="+mn-lt"/>
            </a:rPr>
            <a:t>№</a:t>
          </a:r>
          <a:r>
            <a:rPr lang="en-US" sz="2000" b="1" i="0" kern="1200" dirty="0" smtClean="0">
              <a:latin typeface="Calibri" panose="020F0502020204030204" pitchFamily="34" charset="0"/>
              <a:cs typeface="Calibri" panose="020F0502020204030204" pitchFamily="34" charset="0"/>
            </a:rPr>
            <a:t>911/3681/17</a:t>
          </a:r>
          <a:endParaRPr lang="uk-UA" sz="2000" b="1" i="0" kern="1200" dirty="0">
            <a:latin typeface="Calibri" panose="020F0502020204030204" pitchFamily="34" charset="0"/>
            <a:cs typeface="Calibri" panose="020F0502020204030204" pitchFamily="34" charset="0"/>
          </a:endParaRPr>
        </a:p>
      </dsp:txBody>
      <dsp:txXfrm>
        <a:off x="37626" y="37626"/>
        <a:ext cx="5431786" cy="6955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DE31-9AEC-4203-B692-5715756E6C53}">
      <dsp:nvSpPr>
        <dsp:cNvPr id="0" name=""/>
        <dsp:cNvSpPr/>
      </dsp:nvSpPr>
      <dsp:spPr>
        <a:xfrm>
          <a:off x="0" y="2002"/>
          <a:ext cx="497321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b="1" i="0" kern="1200" dirty="0" smtClean="0"/>
            <a:t>Постанови ВСУ </a:t>
          </a:r>
          <a:r>
            <a:rPr lang="ru-RU" sz="1800" b="1" i="0" kern="1200" dirty="0" err="1" smtClean="0"/>
            <a:t>від</a:t>
          </a:r>
          <a:r>
            <a:rPr lang="ru-RU" sz="1800" b="1" i="0" kern="1200" dirty="0" smtClean="0"/>
            <a:t> 15.06.2016 у </a:t>
          </a:r>
          <a:r>
            <a:rPr lang="ru-RU" sz="1800" b="1" i="0" kern="1200" dirty="0" err="1" smtClean="0"/>
            <a:t>справі</a:t>
          </a:r>
          <a:r>
            <a:rPr lang="ru-RU" sz="1800" b="1" i="0" kern="1200" dirty="0" smtClean="0"/>
            <a:t> № 21-286а16 та </a:t>
          </a:r>
          <a:r>
            <a:rPr lang="ru-RU" sz="1800" b="1" i="0" kern="1200" dirty="0" err="1" smtClean="0"/>
            <a:t>від</a:t>
          </a:r>
          <a:r>
            <a:rPr lang="ru-RU" sz="1800" b="1" i="0" kern="1200" dirty="0" smtClean="0"/>
            <a:t> 16.02.2016 у </a:t>
          </a:r>
          <a:r>
            <a:rPr lang="ru-RU" sz="1800" b="1" i="0" kern="1200" dirty="0" err="1" smtClean="0"/>
            <a:t>справі</a:t>
          </a:r>
          <a:r>
            <a:rPr lang="ru-RU" sz="1800" b="1" i="0" kern="1200" dirty="0" smtClean="0"/>
            <a:t> № 21-4846а15</a:t>
          </a:r>
          <a:endParaRPr lang="uk-UA" sz="1800" kern="1200" dirty="0"/>
        </a:p>
      </dsp:txBody>
      <dsp:txXfrm>
        <a:off x="37467" y="39469"/>
        <a:ext cx="4898283" cy="6925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186E1-D2E0-4DE9-9FD1-C23BC272EA6B}">
      <dsp:nvSpPr>
        <dsp:cNvPr id="0" name=""/>
        <dsp:cNvSpPr/>
      </dsp:nvSpPr>
      <dsp:spPr>
        <a:xfrm>
          <a:off x="0" y="0"/>
          <a:ext cx="5507038" cy="77077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ts val="0"/>
            </a:spcAft>
          </a:pPr>
          <a:r>
            <a:rPr lang="uk-UA" sz="2000" b="1" i="0" kern="1200" dirty="0" smtClean="0"/>
            <a:t>Постанова ВП ВС від 12.06.2018 у справі </a:t>
          </a:r>
        </a:p>
        <a:p>
          <a:pPr lvl="0" algn="ctr" defTabSz="889000" rtl="0">
            <a:lnSpc>
              <a:spcPct val="90000"/>
            </a:lnSpc>
            <a:spcBef>
              <a:spcPct val="0"/>
            </a:spcBef>
            <a:spcAft>
              <a:spcPts val="0"/>
            </a:spcAft>
          </a:pPr>
          <a:r>
            <a:rPr lang="uk-UA" sz="2000" b="1" i="0" kern="1200" dirty="0" smtClean="0"/>
            <a:t>№ 910/14465/17</a:t>
          </a:r>
          <a:endParaRPr lang="uk-UA" sz="2000" kern="1200" dirty="0"/>
        </a:p>
      </dsp:txBody>
      <dsp:txXfrm>
        <a:off x="37626" y="37626"/>
        <a:ext cx="5431786" cy="6955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6D4A-9A76-4414-A5F2-8066BE125047}">
      <dsp:nvSpPr>
        <dsp:cNvPr id="0" name=""/>
        <dsp:cNvSpPr/>
      </dsp:nvSpPr>
      <dsp:spPr>
        <a:xfrm>
          <a:off x="0" y="23913"/>
          <a:ext cx="5447687" cy="4090886"/>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l" defTabSz="800100" rtl="0">
            <a:lnSpc>
              <a:spcPct val="90000"/>
            </a:lnSpc>
            <a:spcBef>
              <a:spcPct val="0"/>
            </a:spcBef>
            <a:spcAft>
              <a:spcPts val="0"/>
            </a:spcAft>
          </a:pPr>
          <a:r>
            <a:rPr lang="uk-UA" sz="1800" b="0" i="0" kern="1200" dirty="0" smtClean="0"/>
            <a:t>В разі прийняття органом місцевого самоврядування (як суб'єктом владних повноважень) ненормативного </a:t>
          </a:r>
          <a:r>
            <a:rPr lang="uk-UA" sz="1800" b="0" i="0" kern="1200" dirty="0" err="1" smtClean="0"/>
            <a:t>акта</a:t>
          </a:r>
          <a:r>
            <a:rPr lang="uk-UA" sz="1800" b="0" i="0" kern="1200" dirty="0" smtClean="0"/>
            <a:t>, який застосовується одноразово, після реалізації вичерпує свою дію фактом його виконання і з прийняттям якого виникають правовідносини, пов'язані з реалізацією певних суб'єктивних прав та охоронюваних законом інтересів (зокрема, рішення про передачу земельних ділянок у власність, укладення договору оренди), позов, предметом якого є спірне рішення органу місцевого самоврядування, не повинен розглядатися, оскільки обраний позивачем спосіб захисту порушених прав не забезпечує їх реального захисту.</a:t>
          </a:r>
          <a:endParaRPr lang="uk-UA" sz="1800" kern="1200" dirty="0"/>
        </a:p>
      </dsp:txBody>
      <dsp:txXfrm>
        <a:off x="0" y="23913"/>
        <a:ext cx="4424966" cy="409088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uk-UA" smtClean="0"/>
              <a:t>Зразок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lgn="l">
              <a:defRPr/>
            </a:lvl1pPr>
          </a:lstStyle>
          <a:p>
            <a:fld id="{2FCE3F83-1F99-4A56-9C4B-11F20E937EB4}" type="datetimeFigureOut">
              <a:rPr lang="uk-UA" smtClean="0"/>
              <a:t>12.09.2019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DD624A-D3F4-49B1-B25C-DDF48824A5C6}"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50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2FCE3F83-1F99-4A56-9C4B-11F20E937EB4}" type="datetimeFigureOut">
              <a:rPr lang="uk-UA" smtClean="0"/>
              <a:t>12.09.2019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1099265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uk-UA" smtClean="0"/>
              <a:t>Зразок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2FCE3F83-1F99-4A56-9C4B-11F20E937EB4}" type="datetimeFigureOut">
              <a:rPr lang="uk-UA" smtClean="0"/>
              <a:t>12.09.2019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DD624A-D3F4-49B1-B25C-DDF48824A5C6}"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505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2FCE3F83-1F99-4A56-9C4B-11F20E937EB4}" type="datetimeFigureOut">
              <a:rPr lang="uk-UA" smtClean="0"/>
              <a:t>12.09.2019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3278491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uk-UA" smtClean="0"/>
              <a:t>Зразок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2FCE3F83-1F99-4A56-9C4B-11F20E937EB4}" type="datetimeFigureOut">
              <a:rPr lang="uk-UA" smtClean="0"/>
              <a:t>12.09.2019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DD624A-D3F4-49B1-B25C-DDF48824A5C6}"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6704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2FCE3F83-1F99-4A56-9C4B-11F20E937EB4}" type="datetimeFigureOut">
              <a:rPr lang="uk-UA" smtClean="0"/>
              <a:t>12.09.2019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1513352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024128" y="2967788"/>
            <a:ext cx="4754880" cy="334157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uk-UA" smtClean="0"/>
              <a:t>Редагувати стиль зразка тексту</a:t>
            </a:r>
          </a:p>
        </p:txBody>
      </p:sp>
      <p:sp>
        <p:nvSpPr>
          <p:cNvPr id="6" name="Content Placeholder 5"/>
          <p:cNvSpPr>
            <a:spLocks noGrp="1"/>
          </p:cNvSpPr>
          <p:nvPr>
            <p:ph sz="quarter" idx="4"/>
          </p:nvPr>
        </p:nvSpPr>
        <p:spPr>
          <a:xfrm>
            <a:off x="5990888" y="2967788"/>
            <a:ext cx="4754880" cy="334157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2FCE3F83-1F99-4A56-9C4B-11F20E937EB4}" type="datetimeFigureOut">
              <a:rPr lang="uk-UA" smtClean="0"/>
              <a:t>12.09.2019</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352951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2FCE3F83-1F99-4A56-9C4B-11F20E937EB4}" type="datetimeFigureOut">
              <a:rPr lang="uk-UA" smtClean="0"/>
              <a:t>12.09.2019</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234840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E3F83-1F99-4A56-9C4B-11F20E937EB4}" type="datetimeFigureOut">
              <a:rPr lang="uk-UA" smtClean="0"/>
              <a:t>12.09.2019</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147913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uk-UA" smtClean="0"/>
              <a:t>Зразок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2FCE3F83-1F99-4A56-9C4B-11F20E937EB4}" type="datetimeFigureOut">
              <a:rPr lang="uk-UA" smtClean="0"/>
              <a:t>12.09.2019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EDD624A-D3F4-49B1-B25C-DDF48824A5C6}" type="slidenum">
              <a:rPr lang="uk-UA" smtClean="0"/>
              <a:t>‹№›</a:t>
            </a:fld>
            <a:endParaRPr lang="uk-UA"/>
          </a:p>
        </p:txBody>
      </p:sp>
    </p:spTree>
    <p:extLst>
      <p:ext uri="{BB962C8B-B14F-4D97-AF65-F5344CB8AC3E}">
        <p14:creationId xmlns:p14="http://schemas.microsoft.com/office/powerpoint/2010/main" val="96109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2FCE3F83-1F99-4A56-9C4B-11F20E937EB4}" type="datetimeFigureOut">
              <a:rPr lang="uk-UA" smtClean="0"/>
              <a:t>12.09.2019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EDD624A-D3F4-49B1-B25C-DDF48824A5C6}"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632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FCE3F83-1F99-4A56-9C4B-11F20E937EB4}" type="datetimeFigureOut">
              <a:rPr lang="uk-UA" smtClean="0"/>
              <a:t>12.09.2019</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EDD624A-D3F4-49B1-B25C-DDF48824A5C6}"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9068914"/>
      </p:ext>
    </p:extLst>
  </p:cSld>
  <p:clrMap bg1="lt1" tx1="dk1" bg2="lt2" tx2="dk2" accent1="accent1" accent2="accent2" accent3="accent3" accent4="accent4" accent5="accent5" accent6="accent6" hlink="hlink" folHlink="folHlink"/>
  <p:sldLayoutIdLst>
    <p:sldLayoutId id="2147484130" r:id="rId1"/>
    <p:sldLayoutId id="2147484131" r:id="rId2"/>
    <p:sldLayoutId id="2147484132" r:id="rId3"/>
    <p:sldLayoutId id="2147484133" r:id="rId4"/>
    <p:sldLayoutId id="2147484134" r:id="rId5"/>
    <p:sldLayoutId id="2147484135" r:id="rId6"/>
    <p:sldLayoutId id="2147484136" r:id="rId7"/>
    <p:sldLayoutId id="2147484137" r:id="rId8"/>
    <p:sldLayoutId id="2147484138" r:id="rId9"/>
    <p:sldLayoutId id="2147484139" r:id="rId10"/>
    <p:sldLayoutId id="214748414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34.xml"/><Relationship Id="rId13" Type="http://schemas.openxmlformats.org/officeDocument/2006/relationships/diagramLayout" Target="../diagrams/layout35.xml"/><Relationship Id="rId18" Type="http://schemas.openxmlformats.org/officeDocument/2006/relationships/diagramLayout" Target="../diagrams/layout36.xml"/><Relationship Id="rId3" Type="http://schemas.openxmlformats.org/officeDocument/2006/relationships/diagramLayout" Target="../diagrams/layout33.xml"/><Relationship Id="rId21" Type="http://schemas.microsoft.com/office/2007/relationships/diagramDrawing" Target="../diagrams/drawing36.xml"/><Relationship Id="rId7" Type="http://schemas.openxmlformats.org/officeDocument/2006/relationships/diagramData" Target="../diagrams/data34.xml"/><Relationship Id="rId12" Type="http://schemas.openxmlformats.org/officeDocument/2006/relationships/diagramData" Target="../diagrams/data35.xml"/><Relationship Id="rId17" Type="http://schemas.openxmlformats.org/officeDocument/2006/relationships/diagramData" Target="../diagrams/data36.xml"/><Relationship Id="rId2" Type="http://schemas.openxmlformats.org/officeDocument/2006/relationships/diagramData" Target="../diagrams/data33.xml"/><Relationship Id="rId16" Type="http://schemas.microsoft.com/office/2007/relationships/diagramDrawing" Target="../diagrams/drawing35.xml"/><Relationship Id="rId20" Type="http://schemas.openxmlformats.org/officeDocument/2006/relationships/diagramColors" Target="../diagrams/colors36.xml"/><Relationship Id="rId1" Type="http://schemas.openxmlformats.org/officeDocument/2006/relationships/slideLayout" Target="../slideLayouts/slideLayout5.xml"/><Relationship Id="rId6" Type="http://schemas.microsoft.com/office/2007/relationships/diagramDrawing" Target="../diagrams/drawing33.xml"/><Relationship Id="rId11" Type="http://schemas.microsoft.com/office/2007/relationships/diagramDrawing" Target="../diagrams/drawing34.xml"/><Relationship Id="rId5" Type="http://schemas.openxmlformats.org/officeDocument/2006/relationships/diagramColors" Target="../diagrams/colors33.xml"/><Relationship Id="rId15" Type="http://schemas.openxmlformats.org/officeDocument/2006/relationships/diagramColors" Target="../diagrams/colors35.xml"/><Relationship Id="rId10" Type="http://schemas.openxmlformats.org/officeDocument/2006/relationships/diagramColors" Target="../diagrams/colors34.xml"/><Relationship Id="rId19" Type="http://schemas.openxmlformats.org/officeDocument/2006/relationships/diagramQuickStyle" Target="../diagrams/quickStyle36.xml"/><Relationship Id="rId4" Type="http://schemas.openxmlformats.org/officeDocument/2006/relationships/diagramQuickStyle" Target="../diagrams/quickStyle33.xml"/><Relationship Id="rId9" Type="http://schemas.openxmlformats.org/officeDocument/2006/relationships/diagramQuickStyle" Target="../diagrams/quickStyle34.xml"/><Relationship Id="rId14" Type="http://schemas.openxmlformats.org/officeDocument/2006/relationships/diagramQuickStyle" Target="../diagrams/quickStyle35.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38.xml"/><Relationship Id="rId13" Type="http://schemas.openxmlformats.org/officeDocument/2006/relationships/diagramLayout" Target="../diagrams/layout39.xml"/><Relationship Id="rId18" Type="http://schemas.openxmlformats.org/officeDocument/2006/relationships/diagramLayout" Target="../diagrams/layout40.xml"/><Relationship Id="rId3" Type="http://schemas.openxmlformats.org/officeDocument/2006/relationships/diagramLayout" Target="../diagrams/layout37.xml"/><Relationship Id="rId21" Type="http://schemas.microsoft.com/office/2007/relationships/diagramDrawing" Target="../diagrams/drawing40.xml"/><Relationship Id="rId7" Type="http://schemas.openxmlformats.org/officeDocument/2006/relationships/diagramData" Target="../diagrams/data38.xml"/><Relationship Id="rId12" Type="http://schemas.openxmlformats.org/officeDocument/2006/relationships/diagramData" Target="../diagrams/data39.xml"/><Relationship Id="rId17" Type="http://schemas.openxmlformats.org/officeDocument/2006/relationships/diagramData" Target="../diagrams/data40.xml"/><Relationship Id="rId2" Type="http://schemas.openxmlformats.org/officeDocument/2006/relationships/diagramData" Target="../diagrams/data37.xml"/><Relationship Id="rId16" Type="http://schemas.microsoft.com/office/2007/relationships/diagramDrawing" Target="../diagrams/drawing39.xml"/><Relationship Id="rId20" Type="http://schemas.openxmlformats.org/officeDocument/2006/relationships/diagramColors" Target="../diagrams/colors40.xml"/><Relationship Id="rId1" Type="http://schemas.openxmlformats.org/officeDocument/2006/relationships/slideLayout" Target="../slideLayouts/slideLayout5.xml"/><Relationship Id="rId6" Type="http://schemas.microsoft.com/office/2007/relationships/diagramDrawing" Target="../diagrams/drawing37.xml"/><Relationship Id="rId11" Type="http://schemas.microsoft.com/office/2007/relationships/diagramDrawing" Target="../diagrams/drawing38.xml"/><Relationship Id="rId5" Type="http://schemas.openxmlformats.org/officeDocument/2006/relationships/diagramColors" Target="../diagrams/colors37.xml"/><Relationship Id="rId15" Type="http://schemas.openxmlformats.org/officeDocument/2006/relationships/diagramColors" Target="../diagrams/colors39.xml"/><Relationship Id="rId10" Type="http://schemas.openxmlformats.org/officeDocument/2006/relationships/diagramColors" Target="../diagrams/colors38.xml"/><Relationship Id="rId19" Type="http://schemas.openxmlformats.org/officeDocument/2006/relationships/diagramQuickStyle" Target="../diagrams/quickStyle40.xml"/><Relationship Id="rId4" Type="http://schemas.openxmlformats.org/officeDocument/2006/relationships/diagramQuickStyle" Target="../diagrams/quickStyle37.xml"/><Relationship Id="rId9" Type="http://schemas.openxmlformats.org/officeDocument/2006/relationships/diagramQuickStyle" Target="../diagrams/quickStyle38.xml"/><Relationship Id="rId14" Type="http://schemas.openxmlformats.org/officeDocument/2006/relationships/diagramQuickStyle" Target="../diagrams/quickStyle39.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42.xml"/><Relationship Id="rId13" Type="http://schemas.openxmlformats.org/officeDocument/2006/relationships/diagramLayout" Target="../diagrams/layout43.xml"/><Relationship Id="rId18" Type="http://schemas.openxmlformats.org/officeDocument/2006/relationships/diagramLayout" Target="../diagrams/layout44.xml"/><Relationship Id="rId3" Type="http://schemas.openxmlformats.org/officeDocument/2006/relationships/diagramLayout" Target="../diagrams/layout41.xml"/><Relationship Id="rId21" Type="http://schemas.microsoft.com/office/2007/relationships/diagramDrawing" Target="../diagrams/drawing44.xml"/><Relationship Id="rId7" Type="http://schemas.openxmlformats.org/officeDocument/2006/relationships/diagramData" Target="../diagrams/data42.xml"/><Relationship Id="rId12" Type="http://schemas.openxmlformats.org/officeDocument/2006/relationships/diagramData" Target="../diagrams/data43.xml"/><Relationship Id="rId17" Type="http://schemas.openxmlformats.org/officeDocument/2006/relationships/diagramData" Target="../diagrams/data44.xml"/><Relationship Id="rId2" Type="http://schemas.openxmlformats.org/officeDocument/2006/relationships/diagramData" Target="../diagrams/data41.xml"/><Relationship Id="rId16" Type="http://schemas.microsoft.com/office/2007/relationships/diagramDrawing" Target="../diagrams/drawing43.xml"/><Relationship Id="rId20" Type="http://schemas.openxmlformats.org/officeDocument/2006/relationships/diagramColors" Target="../diagrams/colors44.xml"/><Relationship Id="rId1" Type="http://schemas.openxmlformats.org/officeDocument/2006/relationships/slideLayout" Target="../slideLayouts/slideLayout5.xml"/><Relationship Id="rId6" Type="http://schemas.microsoft.com/office/2007/relationships/diagramDrawing" Target="../diagrams/drawing41.xml"/><Relationship Id="rId11" Type="http://schemas.microsoft.com/office/2007/relationships/diagramDrawing" Target="../diagrams/drawing42.xml"/><Relationship Id="rId5" Type="http://schemas.openxmlformats.org/officeDocument/2006/relationships/diagramColors" Target="../diagrams/colors41.xml"/><Relationship Id="rId15" Type="http://schemas.openxmlformats.org/officeDocument/2006/relationships/diagramColors" Target="../diagrams/colors43.xml"/><Relationship Id="rId10" Type="http://schemas.openxmlformats.org/officeDocument/2006/relationships/diagramColors" Target="../diagrams/colors42.xml"/><Relationship Id="rId19" Type="http://schemas.openxmlformats.org/officeDocument/2006/relationships/diagramQuickStyle" Target="../diagrams/quickStyle44.xml"/><Relationship Id="rId4" Type="http://schemas.openxmlformats.org/officeDocument/2006/relationships/diagramQuickStyle" Target="../diagrams/quickStyle41.xml"/><Relationship Id="rId9" Type="http://schemas.openxmlformats.org/officeDocument/2006/relationships/diagramQuickStyle" Target="../diagrams/quickStyle42.xml"/><Relationship Id="rId14" Type="http://schemas.openxmlformats.org/officeDocument/2006/relationships/diagramQuickStyle" Target="../diagrams/quickStyle4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6.xml"/><Relationship Id="rId13" Type="http://schemas.openxmlformats.org/officeDocument/2006/relationships/diagramLayout" Target="../diagrams/layout47.xml"/><Relationship Id="rId18" Type="http://schemas.openxmlformats.org/officeDocument/2006/relationships/diagramLayout" Target="../diagrams/layout48.xml"/><Relationship Id="rId3" Type="http://schemas.openxmlformats.org/officeDocument/2006/relationships/diagramLayout" Target="../diagrams/layout45.xml"/><Relationship Id="rId21" Type="http://schemas.microsoft.com/office/2007/relationships/diagramDrawing" Target="../diagrams/drawing48.xml"/><Relationship Id="rId7" Type="http://schemas.openxmlformats.org/officeDocument/2006/relationships/diagramData" Target="../diagrams/data46.xml"/><Relationship Id="rId12" Type="http://schemas.openxmlformats.org/officeDocument/2006/relationships/diagramData" Target="../diagrams/data47.xml"/><Relationship Id="rId17" Type="http://schemas.openxmlformats.org/officeDocument/2006/relationships/diagramData" Target="../diagrams/data48.xml"/><Relationship Id="rId2" Type="http://schemas.openxmlformats.org/officeDocument/2006/relationships/diagramData" Target="../diagrams/data45.xml"/><Relationship Id="rId16" Type="http://schemas.microsoft.com/office/2007/relationships/diagramDrawing" Target="../diagrams/drawing47.xml"/><Relationship Id="rId20" Type="http://schemas.openxmlformats.org/officeDocument/2006/relationships/diagramColors" Target="../diagrams/colors48.xml"/><Relationship Id="rId1" Type="http://schemas.openxmlformats.org/officeDocument/2006/relationships/slideLayout" Target="../slideLayouts/slideLayout5.xml"/><Relationship Id="rId6" Type="http://schemas.microsoft.com/office/2007/relationships/diagramDrawing" Target="../diagrams/drawing45.xml"/><Relationship Id="rId11" Type="http://schemas.microsoft.com/office/2007/relationships/diagramDrawing" Target="../diagrams/drawing46.xml"/><Relationship Id="rId5" Type="http://schemas.openxmlformats.org/officeDocument/2006/relationships/diagramColors" Target="../diagrams/colors45.xml"/><Relationship Id="rId15" Type="http://schemas.openxmlformats.org/officeDocument/2006/relationships/diagramColors" Target="../diagrams/colors47.xml"/><Relationship Id="rId10" Type="http://schemas.openxmlformats.org/officeDocument/2006/relationships/diagramColors" Target="../diagrams/colors46.xml"/><Relationship Id="rId19" Type="http://schemas.openxmlformats.org/officeDocument/2006/relationships/diagramQuickStyle" Target="../diagrams/quickStyle48.xml"/><Relationship Id="rId4" Type="http://schemas.openxmlformats.org/officeDocument/2006/relationships/diagramQuickStyle" Target="../diagrams/quickStyle45.xml"/><Relationship Id="rId9" Type="http://schemas.openxmlformats.org/officeDocument/2006/relationships/diagramQuickStyle" Target="../diagrams/quickStyle46.xml"/><Relationship Id="rId14" Type="http://schemas.openxmlformats.org/officeDocument/2006/relationships/diagramQuickStyle" Target="../diagrams/quickStyle4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50.xml"/><Relationship Id="rId13" Type="http://schemas.openxmlformats.org/officeDocument/2006/relationships/diagramLayout" Target="../diagrams/layout51.xml"/><Relationship Id="rId18" Type="http://schemas.openxmlformats.org/officeDocument/2006/relationships/diagramLayout" Target="../diagrams/layout52.xml"/><Relationship Id="rId3" Type="http://schemas.openxmlformats.org/officeDocument/2006/relationships/diagramLayout" Target="../diagrams/layout49.xml"/><Relationship Id="rId21" Type="http://schemas.microsoft.com/office/2007/relationships/diagramDrawing" Target="../diagrams/drawing52.xml"/><Relationship Id="rId7" Type="http://schemas.openxmlformats.org/officeDocument/2006/relationships/diagramData" Target="../diagrams/data50.xml"/><Relationship Id="rId12" Type="http://schemas.openxmlformats.org/officeDocument/2006/relationships/diagramData" Target="../diagrams/data51.xml"/><Relationship Id="rId17" Type="http://schemas.openxmlformats.org/officeDocument/2006/relationships/diagramData" Target="../diagrams/data52.xml"/><Relationship Id="rId2" Type="http://schemas.openxmlformats.org/officeDocument/2006/relationships/diagramData" Target="../diagrams/data49.xml"/><Relationship Id="rId16" Type="http://schemas.microsoft.com/office/2007/relationships/diagramDrawing" Target="../diagrams/drawing51.xml"/><Relationship Id="rId20" Type="http://schemas.openxmlformats.org/officeDocument/2006/relationships/diagramColors" Target="../diagrams/colors52.xml"/><Relationship Id="rId1" Type="http://schemas.openxmlformats.org/officeDocument/2006/relationships/slideLayout" Target="../slideLayouts/slideLayout5.xml"/><Relationship Id="rId6" Type="http://schemas.microsoft.com/office/2007/relationships/diagramDrawing" Target="../diagrams/drawing49.xml"/><Relationship Id="rId11" Type="http://schemas.microsoft.com/office/2007/relationships/diagramDrawing" Target="../diagrams/drawing50.xml"/><Relationship Id="rId5" Type="http://schemas.openxmlformats.org/officeDocument/2006/relationships/diagramColors" Target="../diagrams/colors49.xml"/><Relationship Id="rId15" Type="http://schemas.openxmlformats.org/officeDocument/2006/relationships/diagramColors" Target="../diagrams/colors51.xml"/><Relationship Id="rId10" Type="http://schemas.openxmlformats.org/officeDocument/2006/relationships/diagramColors" Target="../diagrams/colors50.xml"/><Relationship Id="rId19" Type="http://schemas.openxmlformats.org/officeDocument/2006/relationships/diagramQuickStyle" Target="../diagrams/quickStyle52.xml"/><Relationship Id="rId4" Type="http://schemas.openxmlformats.org/officeDocument/2006/relationships/diagramQuickStyle" Target="../diagrams/quickStyle49.xml"/><Relationship Id="rId9" Type="http://schemas.openxmlformats.org/officeDocument/2006/relationships/diagramQuickStyle" Target="../diagrams/quickStyle50.xml"/><Relationship Id="rId14" Type="http://schemas.openxmlformats.org/officeDocument/2006/relationships/diagramQuickStyle" Target="../diagrams/quickStyle5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54.xml"/><Relationship Id="rId13" Type="http://schemas.openxmlformats.org/officeDocument/2006/relationships/diagramLayout" Target="../diagrams/layout55.xml"/><Relationship Id="rId18" Type="http://schemas.openxmlformats.org/officeDocument/2006/relationships/diagramLayout" Target="../diagrams/layout56.xml"/><Relationship Id="rId3" Type="http://schemas.openxmlformats.org/officeDocument/2006/relationships/diagramLayout" Target="../diagrams/layout53.xml"/><Relationship Id="rId21" Type="http://schemas.microsoft.com/office/2007/relationships/diagramDrawing" Target="../diagrams/drawing56.xml"/><Relationship Id="rId7" Type="http://schemas.openxmlformats.org/officeDocument/2006/relationships/diagramData" Target="../diagrams/data54.xml"/><Relationship Id="rId12" Type="http://schemas.openxmlformats.org/officeDocument/2006/relationships/diagramData" Target="../diagrams/data55.xml"/><Relationship Id="rId17" Type="http://schemas.openxmlformats.org/officeDocument/2006/relationships/diagramData" Target="../diagrams/data56.xml"/><Relationship Id="rId2" Type="http://schemas.openxmlformats.org/officeDocument/2006/relationships/diagramData" Target="../diagrams/data53.xml"/><Relationship Id="rId16" Type="http://schemas.microsoft.com/office/2007/relationships/diagramDrawing" Target="../diagrams/drawing55.xml"/><Relationship Id="rId20" Type="http://schemas.openxmlformats.org/officeDocument/2006/relationships/diagramColors" Target="../diagrams/colors56.xml"/><Relationship Id="rId1" Type="http://schemas.openxmlformats.org/officeDocument/2006/relationships/slideLayout" Target="../slideLayouts/slideLayout5.xml"/><Relationship Id="rId6" Type="http://schemas.microsoft.com/office/2007/relationships/diagramDrawing" Target="../diagrams/drawing53.xml"/><Relationship Id="rId11" Type="http://schemas.microsoft.com/office/2007/relationships/diagramDrawing" Target="../diagrams/drawing54.xml"/><Relationship Id="rId5" Type="http://schemas.openxmlformats.org/officeDocument/2006/relationships/diagramColors" Target="../diagrams/colors53.xml"/><Relationship Id="rId15" Type="http://schemas.openxmlformats.org/officeDocument/2006/relationships/diagramColors" Target="../diagrams/colors55.xml"/><Relationship Id="rId10" Type="http://schemas.openxmlformats.org/officeDocument/2006/relationships/diagramColors" Target="../diagrams/colors54.xml"/><Relationship Id="rId19" Type="http://schemas.openxmlformats.org/officeDocument/2006/relationships/diagramQuickStyle" Target="../diagrams/quickStyle56.xml"/><Relationship Id="rId4" Type="http://schemas.openxmlformats.org/officeDocument/2006/relationships/diagramQuickStyle" Target="../diagrams/quickStyle53.xml"/><Relationship Id="rId9" Type="http://schemas.openxmlformats.org/officeDocument/2006/relationships/diagramQuickStyle" Target="../diagrams/quickStyle54.xml"/><Relationship Id="rId14" Type="http://schemas.openxmlformats.org/officeDocument/2006/relationships/diagramQuickStyle" Target="../diagrams/quickStyle55.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58.xml"/><Relationship Id="rId13" Type="http://schemas.openxmlformats.org/officeDocument/2006/relationships/diagramLayout" Target="../diagrams/layout59.xml"/><Relationship Id="rId18" Type="http://schemas.openxmlformats.org/officeDocument/2006/relationships/diagramLayout" Target="../diagrams/layout60.xml"/><Relationship Id="rId3" Type="http://schemas.openxmlformats.org/officeDocument/2006/relationships/diagramLayout" Target="../diagrams/layout57.xml"/><Relationship Id="rId21" Type="http://schemas.microsoft.com/office/2007/relationships/diagramDrawing" Target="../diagrams/drawing60.xml"/><Relationship Id="rId7" Type="http://schemas.openxmlformats.org/officeDocument/2006/relationships/diagramData" Target="../diagrams/data58.xml"/><Relationship Id="rId12" Type="http://schemas.openxmlformats.org/officeDocument/2006/relationships/diagramData" Target="../diagrams/data59.xml"/><Relationship Id="rId17" Type="http://schemas.openxmlformats.org/officeDocument/2006/relationships/diagramData" Target="../diagrams/data60.xml"/><Relationship Id="rId2" Type="http://schemas.openxmlformats.org/officeDocument/2006/relationships/diagramData" Target="../diagrams/data57.xml"/><Relationship Id="rId16" Type="http://schemas.microsoft.com/office/2007/relationships/diagramDrawing" Target="../diagrams/drawing59.xml"/><Relationship Id="rId20" Type="http://schemas.openxmlformats.org/officeDocument/2006/relationships/diagramColors" Target="../diagrams/colors60.xml"/><Relationship Id="rId1" Type="http://schemas.openxmlformats.org/officeDocument/2006/relationships/slideLayout" Target="../slideLayouts/slideLayout5.xml"/><Relationship Id="rId6" Type="http://schemas.microsoft.com/office/2007/relationships/diagramDrawing" Target="../diagrams/drawing57.xml"/><Relationship Id="rId11" Type="http://schemas.microsoft.com/office/2007/relationships/diagramDrawing" Target="../diagrams/drawing58.xml"/><Relationship Id="rId5" Type="http://schemas.openxmlformats.org/officeDocument/2006/relationships/diagramColors" Target="../diagrams/colors57.xml"/><Relationship Id="rId15" Type="http://schemas.openxmlformats.org/officeDocument/2006/relationships/diagramColors" Target="../diagrams/colors59.xml"/><Relationship Id="rId10" Type="http://schemas.openxmlformats.org/officeDocument/2006/relationships/diagramColors" Target="../diagrams/colors58.xml"/><Relationship Id="rId19" Type="http://schemas.openxmlformats.org/officeDocument/2006/relationships/diagramQuickStyle" Target="../diagrams/quickStyle60.xml"/><Relationship Id="rId4" Type="http://schemas.openxmlformats.org/officeDocument/2006/relationships/diagramQuickStyle" Target="../diagrams/quickStyle57.xml"/><Relationship Id="rId9" Type="http://schemas.openxmlformats.org/officeDocument/2006/relationships/diagramQuickStyle" Target="../diagrams/quickStyle58.xml"/><Relationship Id="rId14" Type="http://schemas.openxmlformats.org/officeDocument/2006/relationships/diagramQuickStyle" Target="../diagrams/quickStyle59.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5.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5.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4.xml"/><Relationship Id="rId13" Type="http://schemas.openxmlformats.org/officeDocument/2006/relationships/diagramLayout" Target="../diagrams/layout15.xml"/><Relationship Id="rId18" Type="http://schemas.openxmlformats.org/officeDocument/2006/relationships/diagramLayout" Target="../diagrams/layout16.xml"/><Relationship Id="rId3" Type="http://schemas.openxmlformats.org/officeDocument/2006/relationships/diagramLayout" Target="../diagrams/layout13.xml"/><Relationship Id="rId21" Type="http://schemas.microsoft.com/office/2007/relationships/diagramDrawing" Target="../diagrams/drawing16.xml"/><Relationship Id="rId7" Type="http://schemas.openxmlformats.org/officeDocument/2006/relationships/diagramData" Target="../diagrams/data14.xml"/><Relationship Id="rId12" Type="http://schemas.openxmlformats.org/officeDocument/2006/relationships/diagramData" Target="../diagrams/data15.xml"/><Relationship Id="rId17" Type="http://schemas.openxmlformats.org/officeDocument/2006/relationships/diagramData" Target="../diagrams/data16.xml"/><Relationship Id="rId2" Type="http://schemas.openxmlformats.org/officeDocument/2006/relationships/diagramData" Target="../diagrams/data13.xml"/><Relationship Id="rId16" Type="http://schemas.microsoft.com/office/2007/relationships/diagramDrawing" Target="../diagrams/drawing15.xml"/><Relationship Id="rId20" Type="http://schemas.openxmlformats.org/officeDocument/2006/relationships/diagramColors" Target="../diagrams/colors16.xml"/><Relationship Id="rId1" Type="http://schemas.openxmlformats.org/officeDocument/2006/relationships/slideLayout" Target="../slideLayouts/slideLayout5.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5" Type="http://schemas.openxmlformats.org/officeDocument/2006/relationships/diagramColors" Target="../diagrams/colors15.xml"/><Relationship Id="rId10" Type="http://schemas.openxmlformats.org/officeDocument/2006/relationships/diagramColors" Target="../diagrams/colors14.xml"/><Relationship Id="rId19" Type="http://schemas.openxmlformats.org/officeDocument/2006/relationships/diagramQuickStyle" Target="../diagrams/quickStyle16.xml"/><Relationship Id="rId4" Type="http://schemas.openxmlformats.org/officeDocument/2006/relationships/diagramQuickStyle" Target="../diagrams/quickStyle13.xml"/><Relationship Id="rId9" Type="http://schemas.openxmlformats.org/officeDocument/2006/relationships/diagramQuickStyle" Target="../diagrams/quickStyle14.xml"/><Relationship Id="rId14" Type="http://schemas.openxmlformats.org/officeDocument/2006/relationships/diagramQuickStyle" Target="../diagrams/quickStyle1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8.xml"/><Relationship Id="rId13" Type="http://schemas.openxmlformats.org/officeDocument/2006/relationships/diagramLayout" Target="../diagrams/layout19.xml"/><Relationship Id="rId18" Type="http://schemas.openxmlformats.org/officeDocument/2006/relationships/diagramLayout" Target="../diagrams/layout20.xml"/><Relationship Id="rId3" Type="http://schemas.openxmlformats.org/officeDocument/2006/relationships/diagramLayout" Target="../diagrams/layout17.xml"/><Relationship Id="rId21" Type="http://schemas.microsoft.com/office/2007/relationships/diagramDrawing" Target="../diagrams/drawing20.xml"/><Relationship Id="rId7" Type="http://schemas.openxmlformats.org/officeDocument/2006/relationships/diagramData" Target="../diagrams/data18.xml"/><Relationship Id="rId12" Type="http://schemas.openxmlformats.org/officeDocument/2006/relationships/diagramData" Target="../diagrams/data19.xml"/><Relationship Id="rId17" Type="http://schemas.openxmlformats.org/officeDocument/2006/relationships/diagramData" Target="../diagrams/data20.xml"/><Relationship Id="rId2" Type="http://schemas.openxmlformats.org/officeDocument/2006/relationships/diagramData" Target="../diagrams/data17.xml"/><Relationship Id="rId16" Type="http://schemas.microsoft.com/office/2007/relationships/diagramDrawing" Target="../diagrams/drawing19.xml"/><Relationship Id="rId20" Type="http://schemas.openxmlformats.org/officeDocument/2006/relationships/diagramColors" Target="../diagrams/colors20.xml"/><Relationship Id="rId1" Type="http://schemas.openxmlformats.org/officeDocument/2006/relationships/slideLayout" Target="../slideLayouts/slideLayout5.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5" Type="http://schemas.openxmlformats.org/officeDocument/2006/relationships/diagramColors" Target="../diagrams/colors19.xml"/><Relationship Id="rId10" Type="http://schemas.openxmlformats.org/officeDocument/2006/relationships/diagramColors" Target="../diagrams/colors18.xml"/><Relationship Id="rId19" Type="http://schemas.openxmlformats.org/officeDocument/2006/relationships/diagramQuickStyle" Target="../diagrams/quickStyle20.xml"/><Relationship Id="rId4" Type="http://schemas.openxmlformats.org/officeDocument/2006/relationships/diagramQuickStyle" Target="../diagrams/quickStyle17.xml"/><Relationship Id="rId9" Type="http://schemas.openxmlformats.org/officeDocument/2006/relationships/diagramQuickStyle" Target="../diagrams/quickStyle18.xml"/><Relationship Id="rId14" Type="http://schemas.openxmlformats.org/officeDocument/2006/relationships/diagramQuickStyle" Target="../diagrams/quickStyle19.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2.xml"/><Relationship Id="rId13" Type="http://schemas.openxmlformats.org/officeDocument/2006/relationships/diagramLayout" Target="../diagrams/layout23.xml"/><Relationship Id="rId18" Type="http://schemas.openxmlformats.org/officeDocument/2006/relationships/diagramLayout" Target="../diagrams/layout24.xml"/><Relationship Id="rId3" Type="http://schemas.openxmlformats.org/officeDocument/2006/relationships/diagramLayout" Target="../diagrams/layout21.xml"/><Relationship Id="rId21" Type="http://schemas.microsoft.com/office/2007/relationships/diagramDrawing" Target="../diagrams/drawing24.xml"/><Relationship Id="rId7" Type="http://schemas.openxmlformats.org/officeDocument/2006/relationships/diagramData" Target="../diagrams/data22.xml"/><Relationship Id="rId12" Type="http://schemas.openxmlformats.org/officeDocument/2006/relationships/diagramData" Target="../diagrams/data23.xml"/><Relationship Id="rId17" Type="http://schemas.openxmlformats.org/officeDocument/2006/relationships/diagramData" Target="../diagrams/data24.xml"/><Relationship Id="rId2" Type="http://schemas.openxmlformats.org/officeDocument/2006/relationships/diagramData" Target="../diagrams/data21.xml"/><Relationship Id="rId16" Type="http://schemas.microsoft.com/office/2007/relationships/diagramDrawing" Target="../diagrams/drawing23.xml"/><Relationship Id="rId20" Type="http://schemas.openxmlformats.org/officeDocument/2006/relationships/diagramColors" Target="../diagrams/colors24.xml"/><Relationship Id="rId1" Type="http://schemas.openxmlformats.org/officeDocument/2006/relationships/slideLayout" Target="../slideLayouts/slideLayout5.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5" Type="http://schemas.openxmlformats.org/officeDocument/2006/relationships/diagramColors" Target="../diagrams/colors23.xml"/><Relationship Id="rId10" Type="http://schemas.openxmlformats.org/officeDocument/2006/relationships/diagramColors" Target="../diagrams/colors22.xml"/><Relationship Id="rId19" Type="http://schemas.openxmlformats.org/officeDocument/2006/relationships/diagramQuickStyle" Target="../diagrams/quickStyle24.xml"/><Relationship Id="rId4" Type="http://schemas.openxmlformats.org/officeDocument/2006/relationships/diagramQuickStyle" Target="../diagrams/quickStyle21.xml"/><Relationship Id="rId9" Type="http://schemas.openxmlformats.org/officeDocument/2006/relationships/diagramQuickStyle" Target="../diagrams/quickStyle22.xml"/><Relationship Id="rId14" Type="http://schemas.openxmlformats.org/officeDocument/2006/relationships/diagramQuickStyle" Target="../diagrams/quickStyle2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6.xml"/><Relationship Id="rId13" Type="http://schemas.openxmlformats.org/officeDocument/2006/relationships/diagramLayout" Target="../diagrams/layout27.xml"/><Relationship Id="rId18" Type="http://schemas.openxmlformats.org/officeDocument/2006/relationships/diagramLayout" Target="../diagrams/layout28.xml"/><Relationship Id="rId3" Type="http://schemas.openxmlformats.org/officeDocument/2006/relationships/diagramLayout" Target="../diagrams/layout25.xml"/><Relationship Id="rId21" Type="http://schemas.microsoft.com/office/2007/relationships/diagramDrawing" Target="../diagrams/drawing28.xml"/><Relationship Id="rId7" Type="http://schemas.openxmlformats.org/officeDocument/2006/relationships/diagramData" Target="../diagrams/data26.xml"/><Relationship Id="rId12" Type="http://schemas.openxmlformats.org/officeDocument/2006/relationships/diagramData" Target="../diagrams/data27.xml"/><Relationship Id="rId17" Type="http://schemas.openxmlformats.org/officeDocument/2006/relationships/diagramData" Target="../diagrams/data28.xml"/><Relationship Id="rId2" Type="http://schemas.openxmlformats.org/officeDocument/2006/relationships/diagramData" Target="../diagrams/data25.xml"/><Relationship Id="rId16" Type="http://schemas.microsoft.com/office/2007/relationships/diagramDrawing" Target="../diagrams/drawing27.xml"/><Relationship Id="rId20" Type="http://schemas.openxmlformats.org/officeDocument/2006/relationships/diagramColors" Target="../diagrams/colors28.xml"/><Relationship Id="rId1" Type="http://schemas.openxmlformats.org/officeDocument/2006/relationships/slideLayout" Target="../slideLayouts/slideLayout5.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5" Type="http://schemas.openxmlformats.org/officeDocument/2006/relationships/diagramColors" Target="../diagrams/colors27.xml"/><Relationship Id="rId10" Type="http://schemas.openxmlformats.org/officeDocument/2006/relationships/diagramColors" Target="../diagrams/colors26.xml"/><Relationship Id="rId19" Type="http://schemas.openxmlformats.org/officeDocument/2006/relationships/diagramQuickStyle" Target="../diagrams/quickStyle28.xml"/><Relationship Id="rId4" Type="http://schemas.openxmlformats.org/officeDocument/2006/relationships/diagramQuickStyle" Target="../diagrams/quickStyle25.xml"/><Relationship Id="rId9" Type="http://schemas.openxmlformats.org/officeDocument/2006/relationships/diagramQuickStyle" Target="../diagrams/quickStyle26.xml"/><Relationship Id="rId14" Type="http://schemas.openxmlformats.org/officeDocument/2006/relationships/diagramQuickStyle" Target="../diagrams/quickStyle2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30.xml"/><Relationship Id="rId13" Type="http://schemas.openxmlformats.org/officeDocument/2006/relationships/diagramLayout" Target="../diagrams/layout31.xml"/><Relationship Id="rId18" Type="http://schemas.openxmlformats.org/officeDocument/2006/relationships/diagramLayout" Target="../diagrams/layout32.xml"/><Relationship Id="rId3" Type="http://schemas.openxmlformats.org/officeDocument/2006/relationships/diagramLayout" Target="../diagrams/layout29.xml"/><Relationship Id="rId21" Type="http://schemas.microsoft.com/office/2007/relationships/diagramDrawing" Target="../diagrams/drawing32.xml"/><Relationship Id="rId7" Type="http://schemas.openxmlformats.org/officeDocument/2006/relationships/diagramData" Target="../diagrams/data30.xml"/><Relationship Id="rId12" Type="http://schemas.openxmlformats.org/officeDocument/2006/relationships/diagramData" Target="../diagrams/data31.xml"/><Relationship Id="rId17" Type="http://schemas.openxmlformats.org/officeDocument/2006/relationships/diagramData" Target="../diagrams/data32.xml"/><Relationship Id="rId2" Type="http://schemas.openxmlformats.org/officeDocument/2006/relationships/diagramData" Target="../diagrams/data29.xml"/><Relationship Id="rId16" Type="http://schemas.microsoft.com/office/2007/relationships/diagramDrawing" Target="../diagrams/drawing31.xml"/><Relationship Id="rId20" Type="http://schemas.openxmlformats.org/officeDocument/2006/relationships/diagramColors" Target="../diagrams/colors32.xml"/><Relationship Id="rId1" Type="http://schemas.openxmlformats.org/officeDocument/2006/relationships/slideLayout" Target="../slideLayouts/slideLayout5.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5" Type="http://schemas.openxmlformats.org/officeDocument/2006/relationships/diagramColors" Target="../diagrams/colors31.xml"/><Relationship Id="rId10" Type="http://schemas.openxmlformats.org/officeDocument/2006/relationships/diagramColors" Target="../diagrams/colors30.xml"/><Relationship Id="rId19" Type="http://schemas.openxmlformats.org/officeDocument/2006/relationships/diagramQuickStyle" Target="../diagrams/quickStyle32.xml"/><Relationship Id="rId4" Type="http://schemas.openxmlformats.org/officeDocument/2006/relationships/diagramQuickStyle" Target="../diagrams/quickStyle29.xml"/><Relationship Id="rId9" Type="http://schemas.openxmlformats.org/officeDocument/2006/relationships/diagramQuickStyle" Target="../diagrams/quickStyle30.xml"/><Relationship Id="rId14" Type="http://schemas.openxmlformats.org/officeDocument/2006/relationships/diagramQuickStyle" Target="../diagrams/quickStyle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sz="4800" dirty="0" smtClean="0"/>
              <a:t>Відступлення від правових позицій Верховного Суду України у господарських справах</a:t>
            </a:r>
            <a:endParaRPr lang="uk-UA" sz="4800" dirty="0"/>
          </a:p>
        </p:txBody>
      </p:sp>
      <p:sp>
        <p:nvSpPr>
          <p:cNvPr id="3" name="Підзаголовок 2"/>
          <p:cNvSpPr>
            <a:spLocks noGrp="1"/>
          </p:cNvSpPr>
          <p:nvPr>
            <p:ph type="subTitle" idx="1"/>
          </p:nvPr>
        </p:nvSpPr>
        <p:spPr/>
        <p:txBody>
          <a:bodyPr/>
          <a:lstStyle/>
          <a:p>
            <a:r>
              <a:rPr lang="uk-UA" dirty="0" smtClean="0"/>
              <a:t>Аналіз судової практики Великої палати Верховного </a:t>
            </a:r>
            <a:r>
              <a:rPr lang="uk-UA" dirty="0"/>
              <a:t>С</a:t>
            </a:r>
            <a:r>
              <a:rPr lang="uk-UA" dirty="0" smtClean="0"/>
              <a:t>уду</a:t>
            </a:r>
            <a:endParaRPr lang="uk-UA" dirty="0"/>
          </a:p>
        </p:txBody>
      </p:sp>
    </p:spTree>
    <p:extLst>
      <p:ext uri="{BB962C8B-B14F-4D97-AF65-F5344CB8AC3E}">
        <p14:creationId xmlns:p14="http://schemas.microsoft.com/office/powerpoint/2010/main" val="198449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a:bodyPr>
          <a:lstStyle/>
          <a:p>
            <a:pPr algn="ctr"/>
            <a:r>
              <a:rPr lang="uk-UA" sz="2800" dirty="0" smtClean="0"/>
              <a:t>Щодо </a:t>
            </a:r>
            <a:r>
              <a:rPr lang="ru-RU" sz="2800" dirty="0" err="1" smtClean="0"/>
              <a:t>можливості</a:t>
            </a:r>
            <a:r>
              <a:rPr lang="ru-RU" sz="2800" dirty="0" smtClean="0"/>
              <a:t> </a:t>
            </a:r>
            <a:r>
              <a:rPr lang="ru-RU" sz="2800" dirty="0" err="1" smtClean="0"/>
              <a:t>визнання</a:t>
            </a:r>
            <a:r>
              <a:rPr lang="ru-RU" sz="2800" dirty="0" smtClean="0"/>
              <a:t> </a:t>
            </a:r>
            <a:r>
              <a:rPr lang="ru-RU" sz="2800" dirty="0" err="1" smtClean="0"/>
              <a:t>недійсним</a:t>
            </a:r>
            <a:r>
              <a:rPr lang="ru-RU" sz="2800" dirty="0" smtClean="0"/>
              <a:t> договору, </a:t>
            </a:r>
            <a:r>
              <a:rPr lang="ru-RU" sz="2800" dirty="0" err="1" smtClean="0"/>
              <a:t>зобов’язання</a:t>
            </a:r>
            <a:r>
              <a:rPr lang="ru-RU" sz="2800" dirty="0" smtClean="0"/>
              <a:t> по </a:t>
            </a:r>
            <a:r>
              <a:rPr lang="ru-RU" sz="2800" dirty="0" err="1" smtClean="0"/>
              <a:t>якому</a:t>
            </a:r>
            <a:r>
              <a:rPr lang="ru-RU" sz="2800" dirty="0" smtClean="0"/>
              <a:t> </a:t>
            </a:r>
            <a:r>
              <a:rPr lang="ru-RU" sz="2800" dirty="0" err="1" smtClean="0"/>
              <a:t>припинилися</a:t>
            </a:r>
            <a:endParaRPr lang="uk-UA" sz="2800" dirty="0"/>
          </a:p>
        </p:txBody>
      </p:sp>
      <p:graphicFrame>
        <p:nvGraphicFramePr>
          <p:cNvPr id="11" name="Місце для вмісту 10"/>
          <p:cNvGraphicFramePr>
            <a:graphicFrameLocks noGrp="1"/>
          </p:cNvGraphicFramePr>
          <p:nvPr>
            <p:ph sz="half" idx="2"/>
            <p:extLst/>
          </p:nvPr>
        </p:nvGraphicFramePr>
        <p:xfrm>
          <a:off x="775171" y="2714626"/>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465329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a:bodyPr>
          <a:lstStyle/>
          <a:p>
            <a:pPr algn="ctr"/>
            <a:r>
              <a:rPr lang="uk-UA" sz="2800" dirty="0" smtClean="0"/>
              <a:t>Щодо </a:t>
            </a:r>
            <a:r>
              <a:rPr lang="ru-RU" sz="2800" dirty="0" smtClean="0"/>
              <a:t>правила </a:t>
            </a:r>
            <a:r>
              <a:rPr lang="ru-RU" sz="2800" dirty="0" err="1" smtClean="0"/>
              <a:t>існування</a:t>
            </a:r>
            <a:r>
              <a:rPr lang="ru-RU" sz="2800" dirty="0" smtClean="0"/>
              <a:t> одного </a:t>
            </a:r>
            <a:r>
              <a:rPr lang="ru-RU" sz="2800" dirty="0" err="1" smtClean="0"/>
              <a:t>виконавчого</a:t>
            </a:r>
            <a:r>
              <a:rPr lang="ru-RU" sz="2800" dirty="0" smtClean="0"/>
              <a:t> </a:t>
            </a:r>
            <a:r>
              <a:rPr lang="ru-RU" sz="2800" dirty="0" err="1" smtClean="0"/>
              <a:t>провадження</a:t>
            </a:r>
            <a:r>
              <a:rPr lang="ru-RU" sz="2800" dirty="0" smtClean="0"/>
              <a:t> про </a:t>
            </a:r>
            <a:r>
              <a:rPr lang="ru-RU" sz="2800" dirty="0" err="1" smtClean="0"/>
              <a:t>примусове</a:t>
            </a:r>
            <a:r>
              <a:rPr lang="ru-RU" sz="2800" dirty="0" smtClean="0"/>
              <a:t> </a:t>
            </a:r>
            <a:r>
              <a:rPr lang="ru-RU" sz="2800" dirty="0" err="1" smtClean="0"/>
              <a:t>виконання</a:t>
            </a:r>
            <a:r>
              <a:rPr lang="ru-RU" sz="2800" dirty="0" smtClean="0"/>
              <a:t> </a:t>
            </a:r>
            <a:r>
              <a:rPr lang="ru-RU" sz="2800" dirty="0" err="1" smtClean="0"/>
              <a:t>рішення</a:t>
            </a:r>
            <a:endParaRPr lang="uk-UA" sz="2800" dirty="0"/>
          </a:p>
        </p:txBody>
      </p:sp>
      <p:graphicFrame>
        <p:nvGraphicFramePr>
          <p:cNvPr id="11" name="Місце для вмісту 10"/>
          <p:cNvGraphicFramePr>
            <a:graphicFrameLocks noGrp="1"/>
          </p:cNvGraphicFramePr>
          <p:nvPr>
            <p:ph sz="half" idx="2"/>
            <p:extLst/>
          </p:nvPr>
        </p:nvGraphicFramePr>
        <p:xfrm>
          <a:off x="727496"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nvPr>
        </p:nvGraphicFramePr>
        <p:xfrm>
          <a:off x="727496" y="1457324"/>
          <a:ext cx="5258967" cy="114300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354260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a:bodyPr>
          <a:lstStyle/>
          <a:p>
            <a:pPr algn="ctr"/>
            <a:r>
              <a:rPr lang="uk-UA" sz="2800" dirty="0" smtClean="0"/>
              <a:t>Щодо </a:t>
            </a:r>
            <a:r>
              <a:rPr lang="ru-RU" sz="2800" dirty="0" err="1" smtClean="0"/>
              <a:t>оскарження</a:t>
            </a:r>
            <a:r>
              <a:rPr lang="ru-RU" sz="2800" dirty="0" smtClean="0"/>
              <a:t> в судовому порядку </a:t>
            </a:r>
            <a:r>
              <a:rPr lang="ru-RU" sz="2800" dirty="0" err="1" smtClean="0"/>
              <a:t>рішення</a:t>
            </a:r>
            <a:r>
              <a:rPr lang="ru-RU" sz="2800" dirty="0" smtClean="0"/>
              <a:t> органу </a:t>
            </a:r>
            <a:r>
              <a:rPr lang="ru-RU" sz="2800" dirty="0" err="1" smtClean="0"/>
              <a:t>місцевого</a:t>
            </a:r>
            <a:r>
              <a:rPr lang="ru-RU" sz="2800" dirty="0" smtClean="0"/>
              <a:t> </a:t>
            </a:r>
            <a:r>
              <a:rPr lang="ru-RU" sz="2800" dirty="0" err="1" smtClean="0"/>
              <a:t>самоврядування</a:t>
            </a:r>
            <a:endParaRPr lang="uk-UA" sz="2800" dirty="0"/>
          </a:p>
        </p:txBody>
      </p:sp>
      <p:graphicFrame>
        <p:nvGraphicFramePr>
          <p:cNvPr id="11" name="Місце для вмісту 10"/>
          <p:cNvGraphicFramePr>
            <a:graphicFrameLocks noGrp="1"/>
          </p:cNvGraphicFramePr>
          <p:nvPr>
            <p:ph sz="half" idx="2"/>
            <p:extLst/>
          </p:nvPr>
        </p:nvGraphicFramePr>
        <p:xfrm>
          <a:off x="775171"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4108350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fontScale="90000"/>
          </a:bodyPr>
          <a:lstStyle/>
          <a:p>
            <a:pPr lvl="0" algn="ctr"/>
            <a:r>
              <a:rPr lang="uk-UA" sz="2800" dirty="0" smtClean="0"/>
              <a:t>Щодо </a:t>
            </a:r>
            <a:r>
              <a:rPr lang="ru-RU" sz="2800" dirty="0" err="1" smtClean="0"/>
              <a:t>сплати</a:t>
            </a:r>
            <a:r>
              <a:rPr lang="ru-RU" sz="2800" dirty="0" smtClean="0"/>
              <a:t> судового </a:t>
            </a:r>
            <a:r>
              <a:rPr lang="ru-RU" sz="2800" dirty="0" err="1" smtClean="0"/>
              <a:t>збору</a:t>
            </a:r>
            <a:r>
              <a:rPr lang="ru-RU" sz="2800" dirty="0" smtClean="0"/>
              <a:t> – </a:t>
            </a:r>
            <a:r>
              <a:rPr lang="ru-RU" sz="2800" dirty="0" err="1" smtClean="0"/>
              <a:t>вимога</a:t>
            </a:r>
            <a:r>
              <a:rPr lang="ru-RU" sz="2800" dirty="0" smtClean="0"/>
              <a:t> про </a:t>
            </a:r>
            <a:r>
              <a:rPr lang="en-US" sz="2800" dirty="0" err="1"/>
              <a:t>стягнення</a:t>
            </a:r>
            <a:r>
              <a:rPr lang="en-US" sz="2800" dirty="0"/>
              <a:t> </a:t>
            </a:r>
            <a:r>
              <a:rPr lang="en-US" sz="2800" dirty="0" err="1"/>
              <a:t>середнього</a:t>
            </a:r>
            <a:r>
              <a:rPr lang="en-US" sz="2800" dirty="0"/>
              <a:t> </a:t>
            </a:r>
            <a:r>
              <a:rPr lang="en-US" sz="2800" dirty="0" err="1"/>
              <a:t>заробітку</a:t>
            </a:r>
            <a:r>
              <a:rPr lang="en-US" sz="2800" dirty="0"/>
              <a:t> </a:t>
            </a:r>
            <a:r>
              <a:rPr lang="en-US" sz="2800" dirty="0" err="1"/>
              <a:t>за</a:t>
            </a:r>
            <a:r>
              <a:rPr lang="en-US" sz="2800" dirty="0"/>
              <a:t> </a:t>
            </a:r>
            <a:r>
              <a:rPr lang="en-US" sz="2800" dirty="0" err="1"/>
              <a:t>час</a:t>
            </a:r>
            <a:r>
              <a:rPr lang="en-US" sz="2800" dirty="0"/>
              <a:t> </a:t>
            </a:r>
            <a:r>
              <a:rPr lang="en-US" sz="2800" dirty="0" err="1"/>
              <a:t>затримки</a:t>
            </a:r>
            <a:r>
              <a:rPr lang="en-US" sz="2800" dirty="0"/>
              <a:t> </a:t>
            </a:r>
            <a:r>
              <a:rPr lang="en-US" sz="2800" dirty="0" err="1"/>
              <a:t>розрахунку</a:t>
            </a:r>
            <a:r>
              <a:rPr lang="en-US" sz="2800" dirty="0"/>
              <a:t> </a:t>
            </a:r>
            <a:r>
              <a:rPr lang="en-US" sz="2800" dirty="0" err="1"/>
              <a:t>при</a:t>
            </a:r>
            <a:r>
              <a:rPr lang="en-US" sz="2800" dirty="0"/>
              <a:t> </a:t>
            </a:r>
            <a:r>
              <a:rPr lang="en-US" sz="2800" smtClean="0"/>
              <a:t>звільненні</a:t>
            </a:r>
            <a:endParaRPr lang="uk-UA" sz="2800" dirty="0"/>
          </a:p>
        </p:txBody>
      </p:sp>
      <p:graphicFrame>
        <p:nvGraphicFramePr>
          <p:cNvPr id="11" name="Місце для вмісту 10"/>
          <p:cNvGraphicFramePr>
            <a:graphicFrameLocks noGrp="1"/>
          </p:cNvGraphicFramePr>
          <p:nvPr>
            <p:ph sz="half" idx="2"/>
            <p:extLst/>
          </p:nvPr>
        </p:nvGraphicFramePr>
        <p:xfrm>
          <a:off x="775171"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42599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a:bodyPr>
          <a:lstStyle/>
          <a:p>
            <a:pPr algn="ctr"/>
            <a:r>
              <a:rPr lang="uk-UA" sz="2000" dirty="0" smtClean="0">
                <a:latin typeface="Times New Roman" panose="02020603050405020304" pitchFamily="18" charset="0"/>
                <a:cs typeface="Times New Roman" panose="02020603050405020304" pitchFamily="18" charset="0"/>
              </a:rPr>
              <a:t>Щодо ставки </a:t>
            </a:r>
            <a:r>
              <a:rPr lang="uk-UA" sz="2000" dirty="0">
                <a:latin typeface="Times New Roman" panose="02020603050405020304" pitchFamily="18" charset="0"/>
                <a:cs typeface="Times New Roman" panose="02020603050405020304" pitchFamily="18" charset="0"/>
              </a:rPr>
              <a:t>судового збору, що підлягає сплаті при розгляді спорів про звернення стягнення на предмет застави після вирішення спору про виконання основного </a:t>
            </a:r>
            <a:r>
              <a:rPr lang="uk-UA" sz="2000" dirty="0" smtClean="0">
                <a:latin typeface="Times New Roman" panose="02020603050405020304" pitchFamily="18" charset="0"/>
                <a:cs typeface="Times New Roman" panose="02020603050405020304" pitchFamily="18" charset="0"/>
              </a:rPr>
              <a:t>зобов'язання</a:t>
            </a:r>
            <a:endParaRPr lang="uk-UA" sz="2000" dirty="0">
              <a:latin typeface="Times New Roman" panose="02020603050405020304" pitchFamily="18" charset="0"/>
              <a:cs typeface="Times New Roman" panose="02020603050405020304" pitchFamily="18" charset="0"/>
            </a:endParaRPr>
          </a:p>
        </p:txBody>
      </p:sp>
      <p:graphicFrame>
        <p:nvGraphicFramePr>
          <p:cNvPr id="11" name="Місце для вмісту 10"/>
          <p:cNvGraphicFramePr>
            <a:graphicFrameLocks noGrp="1"/>
          </p:cNvGraphicFramePr>
          <p:nvPr>
            <p:ph sz="half" idx="2"/>
            <p:extLst/>
          </p:nvPr>
        </p:nvGraphicFramePr>
        <p:xfrm>
          <a:off x="775171"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3836170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Autofit/>
          </a:bodyPr>
          <a:lstStyle/>
          <a:p>
            <a:pPr algn="ctr"/>
            <a:r>
              <a:rPr lang="uk-UA" sz="2800" dirty="0" smtClean="0">
                <a:latin typeface="Times New Roman" panose="02020603050405020304" pitchFamily="18" charset="0"/>
                <a:cs typeface="Times New Roman" panose="02020603050405020304" pitchFamily="18" charset="0"/>
              </a:rPr>
              <a:t>Щодо строку </a:t>
            </a:r>
            <a:r>
              <a:rPr lang="uk-UA" sz="2800" dirty="0">
                <a:latin typeface="Times New Roman" panose="02020603050405020304" pitchFamily="18" charset="0"/>
                <a:cs typeface="Times New Roman" panose="02020603050405020304" pitchFamily="18" charset="0"/>
              </a:rPr>
              <a:t>для звернення до нотаріуса за вчиненням виконавчого </a:t>
            </a:r>
            <a:r>
              <a:rPr lang="uk-UA" sz="2800" dirty="0" smtClean="0">
                <a:latin typeface="Times New Roman" panose="02020603050405020304" pitchFamily="18" charset="0"/>
                <a:cs typeface="Times New Roman" panose="02020603050405020304" pitchFamily="18" charset="0"/>
              </a:rPr>
              <a:t>напису</a:t>
            </a:r>
            <a:endParaRPr lang="uk-UA" sz="2800" dirty="0">
              <a:latin typeface="Times New Roman" panose="02020603050405020304" pitchFamily="18" charset="0"/>
              <a:cs typeface="Times New Roman" panose="02020603050405020304" pitchFamily="18" charset="0"/>
            </a:endParaRPr>
          </a:p>
        </p:txBody>
      </p:sp>
      <p:graphicFrame>
        <p:nvGraphicFramePr>
          <p:cNvPr id="11" name="Місце для вмісту 10"/>
          <p:cNvGraphicFramePr>
            <a:graphicFrameLocks noGrp="1"/>
          </p:cNvGraphicFramePr>
          <p:nvPr>
            <p:ph sz="half" idx="2"/>
            <p:extLst/>
          </p:nvPr>
        </p:nvGraphicFramePr>
        <p:xfrm>
          <a:off x="775171"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2521915858"/>
              </p:ext>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3022281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Autofit/>
          </a:bodyPr>
          <a:lstStyle/>
          <a:p>
            <a:pPr lvl="0" algn="ctr"/>
            <a:r>
              <a:rPr lang="uk-UA" sz="2000" dirty="0" smtClean="0">
                <a:latin typeface="Times New Roman" panose="02020603050405020304" pitchFamily="18" charset="0"/>
                <a:cs typeface="Times New Roman" panose="02020603050405020304" pitchFamily="18" charset="0"/>
              </a:rPr>
              <a:t>Щодо </a:t>
            </a:r>
            <a:r>
              <a:rPr lang="uk-UA" sz="2000" dirty="0"/>
              <a:t>оскарження </a:t>
            </a:r>
            <a:r>
              <a:rPr lang="uk-UA" sz="2000" dirty="0" smtClean="0"/>
              <a:t>рішень </a:t>
            </a:r>
            <a:r>
              <a:rPr lang="uk-UA" sz="2000" dirty="0"/>
              <a:t>суб`єкта владних повноважень у сфері земельних відносин, ухваленого на користь фізичної особи</a:t>
            </a:r>
            <a:br>
              <a:rPr lang="uk-UA" sz="2000" dirty="0"/>
            </a:br>
            <a:endParaRPr lang="uk-UA" sz="2000" dirty="0">
              <a:latin typeface="Times New Roman" panose="02020603050405020304" pitchFamily="18" charset="0"/>
              <a:cs typeface="Times New Roman" panose="02020603050405020304" pitchFamily="18" charset="0"/>
            </a:endParaRPr>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4131610665"/>
              </p:ext>
            </p:extLst>
          </p:nvPr>
        </p:nvGraphicFramePr>
        <p:xfrm>
          <a:off x="775171"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3093051491"/>
              </p:ext>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1339396092"/>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1551241941"/>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657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5067" y="371475"/>
            <a:ext cx="8761413" cy="1085850"/>
          </a:xfrm>
        </p:spPr>
        <p:txBody>
          <a:bodyPr>
            <a:normAutofit fontScale="90000"/>
          </a:bodyPr>
          <a:lstStyle/>
          <a:p>
            <a:pPr algn="ctr"/>
            <a:r>
              <a:rPr lang="uk-UA" sz="2800" dirty="0" smtClean="0"/>
              <a:t>Щодо відсутності обмеження розміру грошових вимог кредитора до майнового поручителя договірною вартістю предмета застави</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3639167488"/>
              </p:ext>
            </p:extLst>
          </p:nvPr>
        </p:nvGraphicFramePr>
        <p:xfrm>
          <a:off x="755699" y="3000375"/>
          <a:ext cx="5453013" cy="3743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2059242398"/>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452444155"/>
              </p:ext>
            </p:extLst>
          </p:nvPr>
        </p:nvGraphicFramePr>
        <p:xfrm>
          <a:off x="727496" y="1714500"/>
          <a:ext cx="482515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2001977172"/>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21865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5067" y="371475"/>
            <a:ext cx="8761413" cy="1085850"/>
          </a:xfrm>
        </p:spPr>
        <p:txBody>
          <a:bodyPr>
            <a:normAutofit fontScale="90000"/>
          </a:bodyPr>
          <a:lstStyle/>
          <a:p>
            <a:pPr algn="ctr"/>
            <a:r>
              <a:rPr lang="uk-UA" sz="2800" dirty="0" smtClean="0"/>
              <a:t>Щодо юрисдикції господарських судів у </a:t>
            </a:r>
            <a:r>
              <a:rPr lang="uk-UA" sz="2800" dirty="0"/>
              <a:t>спорах </a:t>
            </a:r>
            <a:r>
              <a:rPr lang="uk-UA" sz="2800" dirty="0" smtClean="0"/>
              <a:t>під </a:t>
            </a:r>
            <a:r>
              <a:rPr lang="uk-UA" sz="2800" dirty="0"/>
              <a:t>час процедури виведення </a:t>
            </a:r>
            <a:r>
              <a:rPr lang="uk-UA" sz="2800" dirty="0" smtClean="0"/>
              <a:t>банку </a:t>
            </a:r>
            <a:r>
              <a:rPr lang="uk-UA" sz="2800" dirty="0"/>
              <a:t>з ринку або його </a:t>
            </a:r>
            <a:r>
              <a:rPr lang="uk-UA" sz="2800" dirty="0" smtClean="0"/>
              <a:t>ліквідації за участю Фонду </a:t>
            </a:r>
            <a:r>
              <a:rPr lang="uk-UA" sz="2800" dirty="0"/>
              <a:t>гарантування вкладів фізичних </a:t>
            </a:r>
            <a:r>
              <a:rPr lang="uk-UA" sz="2800" dirty="0" smtClean="0"/>
              <a:t>осіб</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3552415749"/>
              </p:ext>
            </p:extLst>
          </p:nvPr>
        </p:nvGraphicFramePr>
        <p:xfrm>
          <a:off x="755699" y="3000375"/>
          <a:ext cx="5453013" cy="3743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3240259484"/>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707160703"/>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1639445550"/>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616000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7213" y="371475"/>
            <a:ext cx="11372851" cy="1085850"/>
          </a:xfrm>
        </p:spPr>
        <p:txBody>
          <a:bodyPr>
            <a:normAutofit fontScale="90000"/>
          </a:bodyPr>
          <a:lstStyle/>
          <a:p>
            <a:pPr algn="ctr"/>
            <a:r>
              <a:rPr lang="uk-UA" sz="2800" dirty="0" smtClean="0"/>
              <a:t>Щодо можливого способу захисту порушеного права шляхом </a:t>
            </a:r>
            <a:r>
              <a:rPr lang="ru-RU" sz="2800" dirty="0" err="1"/>
              <a:t>визнання</a:t>
            </a:r>
            <a:r>
              <a:rPr lang="ru-RU" sz="2800" dirty="0"/>
              <a:t> </a:t>
            </a:r>
            <a:r>
              <a:rPr lang="ru-RU" sz="2800" dirty="0" err="1"/>
              <a:t>протиправним</a:t>
            </a:r>
            <a:r>
              <a:rPr lang="ru-RU" sz="2800" dirty="0"/>
              <a:t> і </a:t>
            </a:r>
            <a:r>
              <a:rPr lang="ru-RU" sz="2800" dirty="0" err="1"/>
              <a:t>скасування</a:t>
            </a:r>
            <a:r>
              <a:rPr lang="ru-RU" sz="2800" dirty="0"/>
              <a:t> </a:t>
            </a:r>
            <a:r>
              <a:rPr lang="ru-RU" sz="2800" dirty="0" err="1"/>
              <a:t>рішення</a:t>
            </a:r>
            <a:r>
              <a:rPr lang="ru-RU" sz="2800" dirty="0"/>
              <a:t> </a:t>
            </a:r>
            <a:r>
              <a:rPr lang="ru-RU" sz="2800" dirty="0" err="1" smtClean="0"/>
              <a:t>оМС</a:t>
            </a:r>
            <a:r>
              <a:rPr lang="ru-RU" sz="2800" dirty="0" smtClean="0"/>
              <a:t> без </a:t>
            </a:r>
            <a:r>
              <a:rPr lang="ru-RU" sz="2800" dirty="0" err="1"/>
              <a:t>вимог</a:t>
            </a:r>
            <a:r>
              <a:rPr lang="ru-RU" sz="2800" dirty="0"/>
              <a:t> про </a:t>
            </a:r>
            <a:r>
              <a:rPr lang="ru-RU" sz="2800" dirty="0" err="1"/>
              <a:t>скасування</a:t>
            </a:r>
            <a:r>
              <a:rPr lang="ru-RU" sz="2800" dirty="0"/>
              <a:t> </a:t>
            </a:r>
            <a:r>
              <a:rPr lang="ru-RU" sz="2800" dirty="0" err="1"/>
              <a:t>правовстановлюючих</a:t>
            </a:r>
            <a:r>
              <a:rPr lang="ru-RU" sz="2800" dirty="0"/>
              <a:t> </a:t>
            </a:r>
            <a:r>
              <a:rPr lang="ru-RU" sz="2800" dirty="0" err="1"/>
              <a:t>документів</a:t>
            </a:r>
            <a:r>
              <a:rPr lang="ru-RU" sz="2800" dirty="0"/>
              <a:t> на </a:t>
            </a:r>
            <a:r>
              <a:rPr lang="ru-RU" sz="2800" dirty="0" err="1"/>
              <a:t>земельну</a:t>
            </a:r>
            <a:r>
              <a:rPr lang="ru-RU" sz="2800" dirty="0"/>
              <a:t> </a:t>
            </a:r>
            <a:r>
              <a:rPr lang="ru-RU" sz="2800" dirty="0" err="1"/>
              <a:t>ділянку</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101667508"/>
              </p:ext>
            </p:extLst>
          </p:nvPr>
        </p:nvGraphicFramePr>
        <p:xfrm>
          <a:off x="727496" y="2743200"/>
          <a:ext cx="5453013"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742257936"/>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1162974105"/>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607476962"/>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425375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7213" y="371475"/>
            <a:ext cx="11372851" cy="1085850"/>
          </a:xfrm>
        </p:spPr>
        <p:txBody>
          <a:bodyPr>
            <a:normAutofit fontScale="90000"/>
          </a:bodyPr>
          <a:lstStyle/>
          <a:p>
            <a:pPr algn="ctr"/>
            <a:r>
              <a:rPr lang="uk-UA" sz="2800" dirty="0" smtClean="0"/>
              <a:t>Щодо підвідомчості господарським судам спорів за участю сторони - </a:t>
            </a:r>
            <a:r>
              <a:rPr lang="ru-RU" sz="2800" dirty="0" err="1" smtClean="0"/>
              <a:t>неприбуткової</a:t>
            </a:r>
            <a:r>
              <a:rPr lang="ru-RU" sz="2800" dirty="0" smtClean="0"/>
              <a:t> </a:t>
            </a:r>
            <a:r>
              <a:rPr lang="ru-RU" sz="2800" dirty="0" err="1" smtClean="0"/>
              <a:t>організації</a:t>
            </a:r>
            <a:r>
              <a:rPr lang="ru-RU" sz="2800" dirty="0" smtClean="0"/>
              <a:t>, </a:t>
            </a:r>
            <a:r>
              <a:rPr lang="ru-RU" sz="2800" dirty="0" err="1"/>
              <a:t>що</a:t>
            </a:r>
            <a:r>
              <a:rPr lang="ru-RU" sz="2800" dirty="0"/>
              <a:t> не </a:t>
            </a:r>
            <a:r>
              <a:rPr lang="ru-RU" sz="2800" dirty="0" err="1"/>
              <a:t>здійснює</a:t>
            </a:r>
            <a:r>
              <a:rPr lang="ru-RU" sz="2800" dirty="0"/>
              <a:t> </a:t>
            </a:r>
            <a:r>
              <a:rPr lang="ru-RU" sz="2800" dirty="0" err="1"/>
              <a:t>підприємницької</a:t>
            </a:r>
            <a:r>
              <a:rPr lang="ru-RU" sz="2800" dirty="0"/>
              <a:t> </a:t>
            </a:r>
            <a:r>
              <a:rPr lang="ru-RU" sz="2800" dirty="0" err="1"/>
              <a:t>господарської</a:t>
            </a:r>
            <a:r>
              <a:rPr lang="ru-RU" sz="2800" dirty="0"/>
              <a:t> </a:t>
            </a:r>
            <a:r>
              <a:rPr lang="ru-RU" sz="2800" dirty="0" err="1" smtClean="0"/>
              <a:t>діяльності</a:t>
            </a:r>
            <a:r>
              <a:rPr lang="ru-RU" sz="2800" dirty="0" smtClean="0"/>
              <a:t> (</a:t>
            </a:r>
            <a:r>
              <a:rPr lang="ru-RU" sz="2800" dirty="0" err="1" smtClean="0"/>
              <a:t>осбб</a:t>
            </a:r>
            <a:r>
              <a:rPr lang="ru-RU" sz="2800" dirty="0" smtClean="0"/>
              <a:t>, </a:t>
            </a:r>
            <a:r>
              <a:rPr lang="ru-RU" sz="2800" dirty="0" err="1" smtClean="0"/>
              <a:t>тпп</a:t>
            </a:r>
            <a:r>
              <a:rPr lang="ru-RU" sz="2800" dirty="0" smtClean="0"/>
              <a:t>).</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1323638816"/>
              </p:ext>
            </p:extLst>
          </p:nvPr>
        </p:nvGraphicFramePr>
        <p:xfrm>
          <a:off x="727496" y="2743200"/>
          <a:ext cx="5453013"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2844751046"/>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2693939808"/>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2091620207"/>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3692222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7496" y="557212"/>
            <a:ext cx="11372851" cy="1085850"/>
          </a:xfrm>
        </p:spPr>
        <p:txBody>
          <a:bodyPr>
            <a:normAutofit fontScale="90000"/>
          </a:bodyPr>
          <a:lstStyle/>
          <a:p>
            <a:pPr algn="ctr"/>
            <a:r>
              <a:rPr lang="uk-UA" sz="2800" dirty="0" smtClean="0"/>
              <a:t>Щодо визначення вартості</a:t>
            </a:r>
            <a:r>
              <a:rPr lang="ru-RU" sz="2800" dirty="0" smtClean="0"/>
              <a:t> </a:t>
            </a:r>
            <a:r>
              <a:rPr lang="ru-RU" sz="2800" dirty="0" err="1"/>
              <a:t>частини</a:t>
            </a:r>
            <a:r>
              <a:rPr lang="ru-RU" sz="2800" dirty="0"/>
              <a:t> майна </a:t>
            </a:r>
            <a:r>
              <a:rPr lang="ru-RU" sz="2800" dirty="0" err="1"/>
              <a:t>товариства</a:t>
            </a:r>
            <a:r>
              <a:rPr lang="ru-RU" sz="2800" dirty="0"/>
              <a:t>, </a:t>
            </a:r>
            <a:r>
              <a:rPr lang="ru-RU" sz="2800" dirty="0" err="1" smtClean="0"/>
              <a:t>належної</a:t>
            </a:r>
            <a:r>
              <a:rPr lang="ru-RU" sz="2800" dirty="0" smtClean="0"/>
              <a:t> </a:t>
            </a:r>
            <a:r>
              <a:rPr lang="ru-RU" sz="2800" dirty="0"/>
              <a:t>до </a:t>
            </a:r>
            <a:r>
              <a:rPr lang="ru-RU" sz="2800" dirty="0" err="1"/>
              <a:t>сплати</a:t>
            </a:r>
            <a:r>
              <a:rPr lang="ru-RU" sz="2800" dirty="0"/>
              <a:t> </a:t>
            </a:r>
            <a:r>
              <a:rPr lang="ru-RU" sz="2800" dirty="0" err="1"/>
              <a:t>учаснику</a:t>
            </a:r>
            <a:r>
              <a:rPr lang="ru-RU" sz="2800" dirty="0"/>
              <a:t>, </a:t>
            </a:r>
            <a:r>
              <a:rPr lang="ru-RU" sz="2800" dirty="0" err="1"/>
              <a:t>який</a:t>
            </a:r>
            <a:r>
              <a:rPr lang="ru-RU" sz="2800" dirty="0"/>
              <a:t> </a:t>
            </a:r>
            <a:r>
              <a:rPr lang="ru-RU" sz="2800" dirty="0" err="1"/>
              <a:t>виходить</a:t>
            </a:r>
            <a:r>
              <a:rPr lang="ru-RU" sz="2800" dirty="0"/>
              <a:t> </a:t>
            </a:r>
            <a:r>
              <a:rPr lang="ru-RU" sz="2800" dirty="0" smtClean="0"/>
              <a:t>з </a:t>
            </a:r>
            <a:r>
              <a:rPr lang="ru-RU" sz="2800" dirty="0" err="1" smtClean="0"/>
              <a:t>товариства</a:t>
            </a:r>
            <a:r>
              <a:rPr lang="ru-RU" sz="2800" dirty="0"/>
              <a:t>, </a:t>
            </a:r>
            <a:r>
              <a:rPr lang="ru-RU" sz="2800" dirty="0" err="1" smtClean="0"/>
              <a:t>із</a:t>
            </a:r>
            <a:r>
              <a:rPr lang="ru-RU" sz="2800" dirty="0" smtClean="0"/>
              <a:t> </a:t>
            </a:r>
            <a:r>
              <a:rPr lang="ru-RU" sz="2800" dirty="0" err="1"/>
              <a:t>дійсної</a:t>
            </a:r>
            <a:r>
              <a:rPr lang="ru-RU" sz="2800" dirty="0"/>
              <a:t> (</a:t>
            </a:r>
            <a:r>
              <a:rPr lang="ru-RU" sz="2800" dirty="0" err="1"/>
              <a:t>ринкової</a:t>
            </a:r>
            <a:r>
              <a:rPr lang="ru-RU" sz="2800" dirty="0"/>
              <a:t>) </a:t>
            </a:r>
            <a:r>
              <a:rPr lang="ru-RU" sz="2800" dirty="0" err="1"/>
              <a:t>вартості</a:t>
            </a:r>
            <a:r>
              <a:rPr lang="ru-RU" sz="2800" dirty="0"/>
              <a:t> </a:t>
            </a:r>
            <a:r>
              <a:rPr lang="ru-RU" sz="2800" dirty="0" err="1"/>
              <a:t>об'єкта</a:t>
            </a:r>
            <a:r>
              <a:rPr lang="ru-RU" sz="2800" dirty="0"/>
              <a:t> </a:t>
            </a:r>
            <a:r>
              <a:rPr lang="ru-RU" sz="2800" dirty="0" err="1" smtClean="0"/>
              <a:t>оцінки</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1281123795"/>
              </p:ext>
            </p:extLst>
          </p:nvPr>
        </p:nvGraphicFramePr>
        <p:xfrm>
          <a:off x="790625" y="2814638"/>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1250417861"/>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373023909"/>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2464565225"/>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286692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fontScale="90000"/>
          </a:bodyPr>
          <a:lstStyle/>
          <a:p>
            <a:pPr algn="ctr"/>
            <a:r>
              <a:rPr lang="uk-UA" sz="2800" dirty="0" smtClean="0"/>
              <a:t>Щодо права страховика за договором відмовити у здійсненні виплати </a:t>
            </a:r>
            <a:r>
              <a:rPr lang="ru-RU" sz="2800" dirty="0" smtClean="0"/>
              <a:t>страхового </a:t>
            </a:r>
            <a:r>
              <a:rPr lang="ru-RU" sz="2800" dirty="0" err="1"/>
              <a:t>відшкодування</a:t>
            </a:r>
            <a:r>
              <a:rPr lang="ru-RU" sz="2800" dirty="0"/>
              <a:t> у </a:t>
            </a:r>
            <a:r>
              <a:rPr lang="ru-RU" sz="2800" dirty="0" err="1"/>
              <a:t>випадку</a:t>
            </a:r>
            <a:r>
              <a:rPr lang="ru-RU" sz="2800" dirty="0"/>
              <a:t> пропуску </a:t>
            </a:r>
            <a:r>
              <a:rPr lang="ru-RU" sz="2800" dirty="0" err="1"/>
              <a:t>встановленого</a:t>
            </a:r>
            <a:r>
              <a:rPr lang="ru-RU" sz="2800" dirty="0"/>
              <a:t> строку </a:t>
            </a:r>
            <a:r>
              <a:rPr lang="ru-RU" sz="2800" dirty="0" err="1" smtClean="0"/>
              <a:t>незалежно</a:t>
            </a:r>
            <a:r>
              <a:rPr lang="ru-RU" sz="2800" dirty="0" smtClean="0"/>
              <a:t> </a:t>
            </a:r>
            <a:r>
              <a:rPr lang="ru-RU" sz="2800" dirty="0" err="1" smtClean="0"/>
              <a:t>від</a:t>
            </a:r>
            <a:r>
              <a:rPr lang="ru-RU" sz="2800" dirty="0" smtClean="0"/>
              <a:t>  </a:t>
            </a:r>
            <a:r>
              <a:rPr lang="ru-RU" sz="2800" dirty="0" err="1" smtClean="0"/>
              <a:t>суб’єкта</a:t>
            </a:r>
            <a:r>
              <a:rPr lang="ru-RU" sz="2800" dirty="0" smtClean="0"/>
              <a:t> </a:t>
            </a:r>
            <a:r>
              <a:rPr lang="ru-RU" sz="2800" dirty="0" err="1" smtClean="0"/>
              <a:t>звернення</a:t>
            </a:r>
            <a:r>
              <a:rPr lang="ru-RU" sz="2800" dirty="0"/>
              <a:t/>
            </a:r>
            <a:br>
              <a:rPr lang="ru-RU" sz="2800" dirty="0"/>
            </a:b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1702971894"/>
              </p:ext>
            </p:extLst>
          </p:nvPr>
        </p:nvGraphicFramePr>
        <p:xfrm>
          <a:off x="727496" y="2886075"/>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970331142"/>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2082018"/>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4219864249"/>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3682439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fontScale="90000"/>
          </a:bodyPr>
          <a:lstStyle/>
          <a:p>
            <a:pPr algn="ctr"/>
            <a:r>
              <a:rPr lang="uk-UA" sz="2800" dirty="0" smtClean="0"/>
              <a:t>Щодо </a:t>
            </a:r>
            <a:r>
              <a:rPr lang="ru-RU" sz="2800" dirty="0" err="1" smtClean="0"/>
              <a:t>сплати</a:t>
            </a:r>
            <a:r>
              <a:rPr lang="ru-RU" sz="2800" dirty="0" smtClean="0"/>
              <a:t> </a:t>
            </a:r>
            <a:r>
              <a:rPr lang="ru-RU" sz="2800" dirty="0"/>
              <a:t>судового </a:t>
            </a:r>
            <a:r>
              <a:rPr lang="ru-RU" sz="2800" dirty="0" err="1"/>
              <a:t>збору</a:t>
            </a:r>
            <a:r>
              <a:rPr lang="ru-RU" sz="2800" dirty="0"/>
              <a:t> з </a:t>
            </a:r>
            <a:r>
              <a:rPr lang="ru-RU" sz="2800" dirty="0" err="1"/>
              <a:t>апеляційної</a:t>
            </a:r>
            <a:r>
              <a:rPr lang="ru-RU" sz="2800" dirty="0"/>
              <a:t> і </a:t>
            </a:r>
            <a:r>
              <a:rPr lang="ru-RU" sz="2800" dirty="0" err="1"/>
              <a:t>касаційної</a:t>
            </a:r>
            <a:r>
              <a:rPr lang="ru-RU" sz="2800" dirty="0"/>
              <a:t> </a:t>
            </a:r>
            <a:r>
              <a:rPr lang="ru-RU" sz="2800" dirty="0" err="1"/>
              <a:t>скарг</a:t>
            </a:r>
            <a:r>
              <a:rPr lang="ru-RU" sz="2800" dirty="0"/>
              <a:t> </a:t>
            </a:r>
            <a:r>
              <a:rPr lang="ru-RU" sz="2800" dirty="0" smtClean="0"/>
              <a:t/>
            </a:r>
            <a:br>
              <a:rPr lang="ru-RU" sz="2800" dirty="0" smtClean="0"/>
            </a:br>
            <a:r>
              <a:rPr lang="ru-RU" sz="2800" dirty="0" smtClean="0"/>
              <a:t>на </a:t>
            </a:r>
            <a:r>
              <a:rPr lang="ru-RU" sz="2800" dirty="0" err="1"/>
              <a:t>всі</a:t>
            </a:r>
            <a:r>
              <a:rPr lang="ru-RU" sz="2800" dirty="0"/>
              <a:t> без </a:t>
            </a:r>
            <a:r>
              <a:rPr lang="ru-RU" sz="2800" dirty="0" err="1"/>
              <a:t>винятку</a:t>
            </a:r>
            <a:r>
              <a:rPr lang="ru-RU" sz="2800" dirty="0"/>
              <a:t> </a:t>
            </a:r>
            <a:r>
              <a:rPr lang="ru-RU" sz="2800" dirty="0" err="1"/>
              <a:t>ухвали</a:t>
            </a:r>
            <a:r>
              <a:rPr lang="ru-RU" sz="2800" dirty="0"/>
              <a:t> </a:t>
            </a:r>
            <a:r>
              <a:rPr lang="ru-RU" sz="2800" dirty="0" err="1"/>
              <a:t>господарського</a:t>
            </a:r>
            <a:r>
              <a:rPr lang="ru-RU" sz="2800" dirty="0"/>
              <a:t> суду, </a:t>
            </a:r>
            <a:r>
              <a:rPr lang="ru-RU" sz="2800" dirty="0" err="1"/>
              <a:t>які</a:t>
            </a:r>
            <a:r>
              <a:rPr lang="ru-RU" sz="2800" dirty="0"/>
              <a:t> </a:t>
            </a:r>
            <a:r>
              <a:rPr lang="ru-RU" sz="2800" dirty="0" err="1"/>
              <a:t>підлягають</a:t>
            </a:r>
            <a:r>
              <a:rPr lang="ru-RU" sz="2800" dirty="0"/>
              <a:t> </a:t>
            </a:r>
            <a:r>
              <a:rPr lang="ru-RU" sz="2800" dirty="0" err="1" smtClean="0"/>
              <a:t>оскарженню</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1823360328"/>
              </p:ext>
            </p:extLst>
          </p:nvPr>
        </p:nvGraphicFramePr>
        <p:xfrm>
          <a:off x="727496" y="2886075"/>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928833939"/>
              </p:ext>
            </p:extLst>
          </p:nvPr>
        </p:nvGraphicFramePr>
        <p:xfrm>
          <a:off x="5872164" y="2743201"/>
          <a:ext cx="6057900" cy="411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3365104231"/>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2641225975"/>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3659971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9149" y="371474"/>
            <a:ext cx="10896601" cy="1085850"/>
          </a:xfrm>
        </p:spPr>
        <p:txBody>
          <a:bodyPr>
            <a:normAutofit fontScale="90000"/>
          </a:bodyPr>
          <a:lstStyle/>
          <a:p>
            <a:pPr algn="ctr"/>
            <a:r>
              <a:rPr lang="uk-UA" sz="2800" dirty="0" smtClean="0"/>
              <a:t>Щодо </a:t>
            </a:r>
            <a:r>
              <a:rPr lang="ru-RU" sz="2800" dirty="0" err="1" smtClean="0"/>
              <a:t>неможливого</a:t>
            </a:r>
            <a:r>
              <a:rPr lang="ru-RU" sz="2800" dirty="0" smtClean="0"/>
              <a:t> способу </a:t>
            </a:r>
            <a:r>
              <a:rPr lang="ru-RU" sz="2800" dirty="0" err="1" smtClean="0"/>
              <a:t>захисту</a:t>
            </a:r>
            <a:r>
              <a:rPr lang="ru-RU" sz="2800" dirty="0" smtClean="0"/>
              <a:t> </a:t>
            </a:r>
            <a:r>
              <a:rPr lang="ru-RU" sz="2800" dirty="0" err="1" smtClean="0"/>
              <a:t>порушеного</a:t>
            </a:r>
            <a:r>
              <a:rPr lang="ru-RU" sz="2800" dirty="0" smtClean="0"/>
              <a:t> права шляхом </a:t>
            </a:r>
            <a:r>
              <a:rPr lang="ru-RU" sz="2800" dirty="0" err="1" smtClean="0"/>
              <a:t>зобов’язання</a:t>
            </a:r>
            <a:r>
              <a:rPr lang="ru-RU" sz="2800" dirty="0" smtClean="0"/>
              <a:t> </a:t>
            </a:r>
            <a:r>
              <a:rPr lang="ru-RU" sz="2800" dirty="0" err="1" smtClean="0"/>
              <a:t>надати</a:t>
            </a:r>
            <a:r>
              <a:rPr lang="ru-RU" sz="2800" dirty="0" smtClean="0"/>
              <a:t> </a:t>
            </a:r>
            <a:r>
              <a:rPr lang="ru-RU" sz="2800" dirty="0" err="1" smtClean="0"/>
              <a:t>акти</a:t>
            </a:r>
            <a:r>
              <a:rPr lang="ru-RU" sz="2800" dirty="0" smtClean="0"/>
              <a:t> </a:t>
            </a:r>
            <a:r>
              <a:rPr lang="ru-RU" sz="2800" dirty="0" err="1" smtClean="0"/>
              <a:t>приймання-передачі</a:t>
            </a:r>
            <a:r>
              <a:rPr lang="ru-RU" sz="2800" dirty="0" smtClean="0"/>
              <a:t> товару</a:t>
            </a:r>
            <a:endParaRPr lang="uk-UA" sz="2800" dirty="0"/>
          </a:p>
        </p:txBody>
      </p:sp>
      <p:graphicFrame>
        <p:nvGraphicFramePr>
          <p:cNvPr id="11" name="Місце для вмісту 10"/>
          <p:cNvGraphicFramePr>
            <a:graphicFrameLocks noGrp="1"/>
          </p:cNvGraphicFramePr>
          <p:nvPr>
            <p:ph sz="half" idx="2"/>
            <p:extLst>
              <p:ext uri="{D42A27DB-BD31-4B8C-83A1-F6EECF244321}">
                <p14:modId xmlns:p14="http://schemas.microsoft.com/office/powerpoint/2010/main" val="1006576717"/>
              </p:ext>
            </p:extLst>
          </p:nvPr>
        </p:nvGraphicFramePr>
        <p:xfrm>
          <a:off x="775171" y="2743201"/>
          <a:ext cx="5418087" cy="397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Місце для вмісту 11"/>
          <p:cNvGraphicFramePr>
            <a:graphicFrameLocks noGrp="1"/>
          </p:cNvGraphicFramePr>
          <p:nvPr>
            <p:ph sz="quarter" idx="4"/>
            <p:extLst>
              <p:ext uri="{D42A27DB-BD31-4B8C-83A1-F6EECF244321}">
                <p14:modId xmlns:p14="http://schemas.microsoft.com/office/powerpoint/2010/main" val="257165930"/>
              </p:ext>
            </p:extLst>
          </p:nvPr>
        </p:nvGraphicFramePr>
        <p:xfrm>
          <a:off x="5868785" y="2743201"/>
          <a:ext cx="6061279" cy="4114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Схема 8"/>
          <p:cNvGraphicFramePr/>
          <p:nvPr>
            <p:extLst>
              <p:ext uri="{D42A27DB-BD31-4B8C-83A1-F6EECF244321}">
                <p14:modId xmlns:p14="http://schemas.microsoft.com/office/powerpoint/2010/main" val="1167831651"/>
              </p:ext>
            </p:extLst>
          </p:nvPr>
        </p:nvGraphicFramePr>
        <p:xfrm>
          <a:off x="727496" y="1714500"/>
          <a:ext cx="4973217" cy="7715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Схема 9"/>
          <p:cNvGraphicFramePr/>
          <p:nvPr>
            <p:extLst>
              <p:ext uri="{D42A27DB-BD31-4B8C-83A1-F6EECF244321}">
                <p14:modId xmlns:p14="http://schemas.microsoft.com/office/powerpoint/2010/main" val="3850666642"/>
              </p:ext>
            </p:extLst>
          </p:nvPr>
        </p:nvGraphicFramePr>
        <p:xfrm>
          <a:off x="6208712" y="1714500"/>
          <a:ext cx="5507038" cy="77152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5960038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нтеграл">
  <a:themeElements>
    <a:clrScheme name="І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І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І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3208</TotalTime>
  <Words>2017</Words>
  <Application>Microsoft Office PowerPoint</Application>
  <PresentationFormat>Широкий екран</PresentationFormat>
  <Paragraphs>113</Paragraphs>
  <Slides>16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16</vt:i4>
      </vt:variant>
    </vt:vector>
  </HeadingPairs>
  <TitlesOfParts>
    <vt:vector size="22" baseType="lpstr">
      <vt:lpstr>Calibri</vt:lpstr>
      <vt:lpstr>Times New Roman</vt:lpstr>
      <vt:lpstr>Tw Cen MT</vt:lpstr>
      <vt:lpstr>Tw Cen MT Condensed</vt:lpstr>
      <vt:lpstr>Wingdings 3</vt:lpstr>
      <vt:lpstr>Інтеграл</vt:lpstr>
      <vt:lpstr>Відступлення від правових позицій Верховного Суду України у господарських справах</vt:lpstr>
      <vt:lpstr>Щодо відсутності обмеження розміру грошових вимог кредитора до майнового поручителя договірною вартістю предмета застави</vt:lpstr>
      <vt:lpstr>Щодо юрисдикції господарських судів у спорах під час процедури виведення банку з ринку або його ліквідації за участю Фонду гарантування вкладів фізичних осіб</vt:lpstr>
      <vt:lpstr>Щодо можливого способу захисту порушеного права шляхом визнання протиправним і скасування рішення оМС без вимог про скасування правовстановлюючих документів на земельну ділянку</vt:lpstr>
      <vt:lpstr>Щодо підвідомчості господарським судам спорів за участю сторони - неприбуткової організації, що не здійснює підприємницької господарської діяльності (осбб, тпп).</vt:lpstr>
      <vt:lpstr>Щодо визначення вартості частини майна товариства, належної до сплати учаснику, який виходить з товариства, із дійсної (ринкової) вартості об'єкта оцінки</vt:lpstr>
      <vt:lpstr>Щодо права страховика за договором відмовити у здійсненні виплати страхового відшкодування у випадку пропуску встановленого строку незалежно від  суб’єкта звернення </vt:lpstr>
      <vt:lpstr>Щодо сплати судового збору з апеляційної і касаційної скарг  на всі без винятку ухвали господарського суду, які підлягають оскарженню</vt:lpstr>
      <vt:lpstr>Щодо неможливого способу захисту порушеного права шляхом зобов’язання надати акти приймання-передачі товару</vt:lpstr>
      <vt:lpstr>Щодо можливості визнання недійсним договору, зобов’язання по якому припинилися</vt:lpstr>
      <vt:lpstr>Щодо правила існування одного виконавчого провадження про примусове виконання рішення</vt:lpstr>
      <vt:lpstr>Щодо оскарження в судовому порядку рішення органу місцевого самоврядування</vt:lpstr>
      <vt:lpstr>Щодо сплати судового збору – вимога про стягнення середнього заробітку за час затримки розрахунку при звільненні</vt:lpstr>
      <vt:lpstr>Щодо ставки судового збору, що підлягає сплаті при розгляді спорів про звернення стягнення на предмет застави після вирішення спору про виконання основного зобов'язання</vt:lpstr>
      <vt:lpstr>Щодо строку для звернення до нотаріуса за вчиненням виконавчого напису</vt:lpstr>
      <vt:lpstr>Щодо оскарження рішень суб`єкта владних повноважень у сфері земельних відносин, ухваленого на користь фізичної особи </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User1</dc:creator>
  <cp:lastModifiedBy>RePack by Diakov</cp:lastModifiedBy>
  <cp:revision>52</cp:revision>
  <cp:lastPrinted>2018-09-07T09:31:00Z</cp:lastPrinted>
  <dcterms:created xsi:type="dcterms:W3CDTF">2018-09-04T09:19:52Z</dcterms:created>
  <dcterms:modified xsi:type="dcterms:W3CDTF">2019-09-12T14:49:41Z</dcterms:modified>
</cp:coreProperties>
</file>