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9" r:id="rId1"/>
  </p:sldMasterIdLst>
  <p:sldIdLst>
    <p:sldId id="256" r:id="rId2"/>
    <p:sldId id="273" r:id="rId3"/>
  </p:sldIdLst>
  <p:sldSz cx="12192000" cy="6858000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821"/>
    <a:srgbClr val="A2D668"/>
    <a:srgbClr val="9ED561"/>
    <a:srgbClr val="CAE8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hyperlink" Target="http://reestr.court.gov.ua/Review/82637256" TargetMode="External"/><Relationship Id="rId1" Type="http://schemas.openxmlformats.org/officeDocument/2006/relationships/hyperlink" Target="http://reestr.court.gov.ua/Review/80115448" TargetMode="Externa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http://reestr.court.gov.ua/Review/84153021" TargetMode="External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hyperlink" Target="http://reestr.court.gov.ua/Review/82637256" TargetMode="External"/><Relationship Id="rId1" Type="http://schemas.openxmlformats.org/officeDocument/2006/relationships/hyperlink" Target="http://reestr.court.gov.ua/Review/80115448" TargetMode="Externa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http://reestr.court.gov.ua/Review/84153021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615780-D022-4AFF-8D48-AB7A7B171E5F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BC3F7BD-86BF-47FB-9DB0-44B4694B5F1C}">
      <dgm:prSet custT="1"/>
      <dgm:spPr/>
      <dgm:t>
        <a:bodyPr/>
        <a:lstStyle/>
        <a:p>
          <a:pPr algn="just" rtl="0"/>
          <a:r>
            <a:rPr lang="uk-UA" sz="1200" dirty="0" smtClean="0"/>
            <a:t>	</a:t>
          </a:r>
          <a:r>
            <a:rPr lang="uk-UA" sz="1600" dirty="0" smtClean="0"/>
            <a:t>В</a:t>
          </a:r>
          <a:r>
            <a:rPr lang="uk-UA" sz="1600" b="0" i="0" u="none" dirty="0" smtClean="0"/>
            <a:t>изнання недійсним рішення суб`єкта владних повноважень про надання земельної ділянки у власність фізичній особі, безпосередньо не впливає на права і обов`язки такої фізичної особи, якщо вона не є власником земельної ділянки на момент пред`явлення позову і якщо жодні позовні вимоги до такої фізичної особи позивачем не заявлені.</a:t>
          </a:r>
        </a:p>
        <a:p>
          <a:pPr algn="just" rtl="0"/>
          <a:r>
            <a:rPr lang="en-US" sz="1600" dirty="0" smtClean="0">
              <a:hlinkClick xmlns:r="http://schemas.openxmlformats.org/officeDocument/2006/relationships" r:id="rId1"/>
            </a:rPr>
            <a:t>http://reestr.court.gov.ua/Review/80115448</a:t>
          </a:r>
          <a:endParaRPr lang="uk-UA" sz="1600" dirty="0" smtClean="0"/>
        </a:p>
        <a:p>
          <a:pPr algn="just" rtl="0"/>
          <a:r>
            <a:rPr lang="en-US" sz="1600" dirty="0" smtClean="0">
              <a:hlinkClick xmlns:r="http://schemas.openxmlformats.org/officeDocument/2006/relationships" r:id="rId2"/>
            </a:rPr>
            <a:t>http://reestr.court.gov.ua/Review/82637256</a:t>
          </a:r>
          <a:endParaRPr lang="uk-UA" sz="1600" dirty="0" smtClean="0"/>
        </a:p>
        <a:p>
          <a:pPr algn="just" rtl="0"/>
          <a:r>
            <a:rPr lang="uk-UA" sz="1500" dirty="0" smtClean="0"/>
            <a:t> </a:t>
          </a:r>
          <a:endParaRPr lang="uk-UA" sz="1500" noProof="0" dirty="0"/>
        </a:p>
      </dgm:t>
    </dgm:pt>
    <dgm:pt modelId="{93D310BB-F2F2-40D7-B5C0-A53F040FE199}" type="parTrans" cxnId="{FC6DDEF0-0EF9-4614-AC36-B420574CBCCA}">
      <dgm:prSet/>
      <dgm:spPr/>
      <dgm:t>
        <a:bodyPr/>
        <a:lstStyle/>
        <a:p>
          <a:endParaRPr lang="uk-UA"/>
        </a:p>
      </dgm:t>
    </dgm:pt>
    <dgm:pt modelId="{0DD68BEC-700B-48CB-BAFF-CD805A664C0F}" type="sibTrans" cxnId="{FC6DDEF0-0EF9-4614-AC36-B420574CBCCA}">
      <dgm:prSet/>
      <dgm:spPr/>
      <dgm:t>
        <a:bodyPr/>
        <a:lstStyle/>
        <a:p>
          <a:endParaRPr lang="uk-UA"/>
        </a:p>
      </dgm:t>
    </dgm:pt>
    <dgm:pt modelId="{548A3B55-16F6-480F-B82A-08DB5D3007E9}" type="pres">
      <dgm:prSet presAssocID="{7A615780-D022-4AFF-8D48-AB7A7B171E5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A3C4AD7B-2E3E-44E9-8180-719FA0B03778}" type="pres">
      <dgm:prSet presAssocID="{4BC3F7BD-86BF-47FB-9DB0-44B4694B5F1C}" presName="horFlow" presStyleCnt="0"/>
      <dgm:spPr/>
    </dgm:pt>
    <dgm:pt modelId="{3EF56D4A-9A76-4414-A5F2-8066BE125047}" type="pres">
      <dgm:prSet presAssocID="{4BC3F7BD-86BF-47FB-9DB0-44B4694B5F1C}" presName="bigChev" presStyleLbl="node1" presStyleIdx="0" presStyleCnt="1" custScaleY="187735" custLinFactNeighborX="1544" custLinFactNeighborY="-61"/>
      <dgm:spPr>
        <a:prstGeom prst="homePlate">
          <a:avLst/>
        </a:prstGeom>
      </dgm:spPr>
      <dgm:t>
        <a:bodyPr/>
        <a:lstStyle/>
        <a:p>
          <a:endParaRPr lang="uk-UA"/>
        </a:p>
      </dgm:t>
    </dgm:pt>
  </dgm:ptLst>
  <dgm:cxnLst>
    <dgm:cxn modelId="{FC6DDEF0-0EF9-4614-AC36-B420574CBCCA}" srcId="{7A615780-D022-4AFF-8D48-AB7A7B171E5F}" destId="{4BC3F7BD-86BF-47FB-9DB0-44B4694B5F1C}" srcOrd="0" destOrd="0" parTransId="{93D310BB-F2F2-40D7-B5C0-A53F040FE199}" sibTransId="{0DD68BEC-700B-48CB-BAFF-CD805A664C0F}"/>
    <dgm:cxn modelId="{D0EA5F59-C255-4343-8944-3A479A4A30E9}" type="presOf" srcId="{4BC3F7BD-86BF-47FB-9DB0-44B4694B5F1C}" destId="{3EF56D4A-9A76-4414-A5F2-8066BE125047}" srcOrd="0" destOrd="0" presId="urn:microsoft.com/office/officeart/2005/8/layout/lProcess3"/>
    <dgm:cxn modelId="{8132D3AB-C204-430E-99C3-AEF98E7A6E02}" type="presOf" srcId="{7A615780-D022-4AFF-8D48-AB7A7B171E5F}" destId="{548A3B55-16F6-480F-B82A-08DB5D3007E9}" srcOrd="0" destOrd="0" presId="urn:microsoft.com/office/officeart/2005/8/layout/lProcess3"/>
    <dgm:cxn modelId="{F8D3DE10-9FA5-48DA-A369-055A8AB6DB80}" type="presParOf" srcId="{548A3B55-16F6-480F-B82A-08DB5D3007E9}" destId="{A3C4AD7B-2E3E-44E9-8180-719FA0B03778}" srcOrd="0" destOrd="0" presId="urn:microsoft.com/office/officeart/2005/8/layout/lProcess3"/>
    <dgm:cxn modelId="{9CC83907-F435-4B6E-957B-93FB82EC9A93}" type="presParOf" srcId="{A3C4AD7B-2E3E-44E9-8180-719FA0B03778}" destId="{3EF56D4A-9A76-4414-A5F2-8066BE125047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26830C-0EB7-49A5-8B47-6224EDCCDD67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109A425D-96BE-4C4C-B32F-69B188308839}">
      <dgm:prSet custT="1"/>
      <dgm:spPr/>
      <dgm:t>
        <a:bodyPr/>
        <a:lstStyle/>
        <a:p>
          <a:pPr algn="just" rtl="0"/>
          <a:r>
            <a:rPr lang="uk-UA" sz="1500" b="0" i="0" u="none" dirty="0" smtClean="0"/>
            <a:t>	Вимога про скасування рішення суб`єкта владних повноважень у сфері земельних відносин, ухваленого на користь фізичної особи, в якої з цього рішення виникли відповідні права та обов`язки, безпосередньо стосується прав та обов`язків цієї особи, тому відповідний спір має розглядатися судом за правилами </a:t>
          </a:r>
          <a:r>
            <a:rPr lang="uk-UA" sz="1500" b="0" i="0" dirty="0" smtClean="0"/>
            <a:t>Цивільного процесуального кодексу України</a:t>
          </a:r>
          <a:r>
            <a:rPr lang="uk-UA" sz="1500" b="0" i="0" u="none" dirty="0" smtClean="0"/>
            <a:t>. </a:t>
          </a:r>
          <a:r>
            <a:rPr lang="en-US" sz="1500" b="0" i="0" u="none" dirty="0" smtClean="0">
              <a:hlinkClick xmlns:r="http://schemas.openxmlformats.org/officeDocument/2006/relationships" r:id="rId1"/>
            </a:rPr>
            <a:t>http://reestr.court.gov.ua/Review/84153021</a:t>
          </a:r>
          <a:r>
            <a:rPr lang="uk-UA" sz="1500" b="0" i="0" u="none" dirty="0" smtClean="0"/>
            <a:t>  </a:t>
          </a:r>
          <a:r>
            <a:rPr lang="uk-UA" sz="1200" b="0" i="0" u="none" dirty="0" smtClean="0"/>
            <a:t>Наведене відповідає висновкам, викладеним раніше ВП ВС в постановах від 04.07.2018 у справі №361/3009/16-ц, 07.11.2018 у справах №488/6211/14-ц, №488/5027/14-ц, від 30.01.2019 у справі № 485/1472/17, від 15.05.2019 у справах №522/7636/14-ц, №469/1346/18, від 26.06.2019 року у справі № 911/2258/18.</a:t>
          </a:r>
          <a:endParaRPr lang="ru-RU" sz="1200" b="0" i="0" dirty="0" smtClean="0"/>
        </a:p>
      </dgm:t>
    </dgm:pt>
    <dgm:pt modelId="{AAD9ED62-5B0A-4BC1-A656-67F32C8B7778}" type="parTrans" cxnId="{F812E7C1-1F1A-4B36-A8A6-C52A37B79082}">
      <dgm:prSet/>
      <dgm:spPr/>
      <dgm:t>
        <a:bodyPr/>
        <a:lstStyle/>
        <a:p>
          <a:endParaRPr lang="uk-UA"/>
        </a:p>
      </dgm:t>
    </dgm:pt>
    <dgm:pt modelId="{A6233E8E-61FC-444A-BBF4-B9591E116B57}" type="sibTrans" cxnId="{F812E7C1-1F1A-4B36-A8A6-C52A37B79082}">
      <dgm:prSet/>
      <dgm:spPr/>
      <dgm:t>
        <a:bodyPr/>
        <a:lstStyle/>
        <a:p>
          <a:endParaRPr lang="uk-UA"/>
        </a:p>
      </dgm:t>
    </dgm:pt>
    <dgm:pt modelId="{77B318FB-71D7-41D0-AA84-1F15136221FC}" type="pres">
      <dgm:prSet presAssocID="{2626830C-0EB7-49A5-8B47-6224EDCCDD6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532A5CD-ED12-4521-B172-187366941F6A}" type="pres">
      <dgm:prSet presAssocID="{109A425D-96BE-4C4C-B32F-69B188308839}" presName="node" presStyleLbl="node1" presStyleIdx="0" presStyleCnt="1" custScaleX="148406" custRadScaleRad="100521" custRadScaleInc="-2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812E7C1-1F1A-4B36-A8A6-C52A37B79082}" srcId="{2626830C-0EB7-49A5-8B47-6224EDCCDD67}" destId="{109A425D-96BE-4C4C-B32F-69B188308839}" srcOrd="0" destOrd="0" parTransId="{AAD9ED62-5B0A-4BC1-A656-67F32C8B7778}" sibTransId="{A6233E8E-61FC-444A-BBF4-B9591E116B57}"/>
    <dgm:cxn modelId="{F2382589-6E86-4157-B1EE-FD456E74B819}" type="presOf" srcId="{109A425D-96BE-4C4C-B32F-69B188308839}" destId="{4532A5CD-ED12-4521-B172-187366941F6A}" srcOrd="0" destOrd="0" presId="urn:microsoft.com/office/officeart/2005/8/layout/cycle2"/>
    <dgm:cxn modelId="{590DDE79-0B3B-47CC-918A-9A2EEE8C0771}" type="presOf" srcId="{2626830C-0EB7-49A5-8B47-6224EDCCDD67}" destId="{77B318FB-71D7-41D0-AA84-1F15136221FC}" srcOrd="0" destOrd="0" presId="urn:microsoft.com/office/officeart/2005/8/layout/cycle2"/>
    <dgm:cxn modelId="{6156CDB9-A928-4893-AF1C-0F96C1BC5410}" type="presParOf" srcId="{77B318FB-71D7-41D0-AA84-1F15136221FC}" destId="{4532A5CD-ED12-4521-B172-187366941F6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A52989D-F7FB-4581-A78D-5AA2820D833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D6ACE49-2C7D-4B55-8258-8FF78D2D3F87}">
      <dgm:prSet custT="1"/>
      <dgm:spPr/>
      <dgm:t>
        <a:bodyPr/>
        <a:lstStyle/>
        <a:p>
          <a:pPr algn="ctr" rtl="0">
            <a:spcAft>
              <a:spcPts val="0"/>
            </a:spcAft>
          </a:pPr>
          <a:r>
            <a:rPr lang="uk-UA" sz="1800" b="0" i="0" dirty="0" smtClean="0"/>
            <a:t>Постанови ВП ВС від </a:t>
          </a:r>
          <a:r>
            <a:rPr lang="uk-UA" sz="1800" b="0" i="0" u="none" dirty="0" smtClean="0"/>
            <a:t>12.02.2019 у справі №911/414/18 та від 12.06.2019 у справі № 911/848/18</a:t>
          </a:r>
          <a:endParaRPr lang="uk-UA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0B5837-A785-4B6F-9FDA-6EBC8B068F4A}" type="parTrans" cxnId="{011F26B8-4074-4349-855E-A9921E5DB3AF}">
      <dgm:prSet/>
      <dgm:spPr/>
      <dgm:t>
        <a:bodyPr/>
        <a:lstStyle/>
        <a:p>
          <a:pPr algn="ctr"/>
          <a:endParaRPr lang="uk-UA"/>
        </a:p>
      </dgm:t>
    </dgm:pt>
    <dgm:pt modelId="{7C224D5F-3567-4E13-A4F5-740B4796CA85}" type="sibTrans" cxnId="{011F26B8-4074-4349-855E-A9921E5DB3AF}">
      <dgm:prSet/>
      <dgm:spPr/>
      <dgm:t>
        <a:bodyPr/>
        <a:lstStyle/>
        <a:p>
          <a:pPr algn="ctr"/>
          <a:endParaRPr lang="uk-UA"/>
        </a:p>
      </dgm:t>
    </dgm:pt>
    <dgm:pt modelId="{D3023C26-3E73-4E84-8F9D-13921BA3731C}" type="pres">
      <dgm:prSet presAssocID="{2A52989D-F7FB-4581-A78D-5AA2820D833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7A20DE31-9AEC-4203-B692-5715756E6C53}" type="pres">
      <dgm:prSet presAssocID="{7D6ACE49-2C7D-4B55-8258-8FF78D2D3F8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11F26B8-4074-4349-855E-A9921E5DB3AF}" srcId="{2A52989D-F7FB-4581-A78D-5AA2820D8337}" destId="{7D6ACE49-2C7D-4B55-8258-8FF78D2D3F87}" srcOrd="0" destOrd="0" parTransId="{AE0B5837-A785-4B6F-9FDA-6EBC8B068F4A}" sibTransId="{7C224D5F-3567-4E13-A4F5-740B4796CA85}"/>
    <dgm:cxn modelId="{75214522-3F03-42E1-9D60-1637433AC531}" type="presOf" srcId="{7D6ACE49-2C7D-4B55-8258-8FF78D2D3F87}" destId="{7A20DE31-9AEC-4203-B692-5715756E6C53}" srcOrd="0" destOrd="0" presId="urn:microsoft.com/office/officeart/2005/8/layout/vList2"/>
    <dgm:cxn modelId="{754F01FB-404D-4FBC-89B6-4D30C107BD57}" type="presOf" srcId="{2A52989D-F7FB-4581-A78D-5AA2820D8337}" destId="{D3023C26-3E73-4E84-8F9D-13921BA3731C}" srcOrd="0" destOrd="0" presId="urn:microsoft.com/office/officeart/2005/8/layout/vList2"/>
    <dgm:cxn modelId="{994158E5-C481-4B11-8CEF-32CECD396E0E}" type="presParOf" srcId="{D3023C26-3E73-4E84-8F9D-13921BA3731C}" destId="{7A20DE31-9AEC-4203-B692-5715756E6C5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4E5C34E-DA21-45B9-B55D-F89D03FA1B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EC9EB15-5746-4F36-8AFD-EACA623DA04B}">
      <dgm:prSet custT="1"/>
      <dgm:spPr/>
      <dgm:t>
        <a:bodyPr/>
        <a:lstStyle/>
        <a:p>
          <a:pPr algn="ctr" rtl="0">
            <a:spcAft>
              <a:spcPts val="0"/>
            </a:spcAft>
          </a:pPr>
          <a:r>
            <a:rPr lang="uk-UA" sz="2000" b="1" i="0" dirty="0" smtClean="0">
              <a:latin typeface="+mn-lt"/>
            </a:rPr>
            <a:t>Постанова ВП ВС від </a:t>
          </a:r>
          <a:r>
            <a:rPr lang="uk-UA" sz="2000" b="1" i="0" dirty="0" smtClean="0">
              <a:latin typeface="+mn-lt"/>
            </a:rPr>
            <a:t>21.08.2019 </a:t>
          </a:r>
          <a:r>
            <a:rPr lang="uk-UA" sz="2000" b="1" i="0" dirty="0" smtClean="0">
              <a:latin typeface="+mn-lt"/>
            </a:rPr>
            <a:t>у справі </a:t>
          </a:r>
        </a:p>
        <a:p>
          <a:pPr algn="ctr" rtl="0">
            <a:spcAft>
              <a:spcPts val="0"/>
            </a:spcAft>
          </a:pPr>
          <a:r>
            <a:rPr lang="uk-UA" sz="2000" b="1" i="0" dirty="0" smtClean="0">
              <a:latin typeface="+mn-lt"/>
            </a:rPr>
            <a:t>№</a:t>
          </a:r>
          <a:r>
            <a:rPr lang="en-US" sz="2000" b="1" i="0" dirty="0" smtClean="0">
              <a:latin typeface="Calibri" panose="020F0502020204030204" pitchFamily="34" charset="0"/>
              <a:cs typeface="Calibri" panose="020F0502020204030204" pitchFamily="34" charset="0"/>
            </a:rPr>
            <a:t>911/3681/17</a:t>
          </a:r>
          <a:endParaRPr lang="uk-UA" sz="2000" b="1" i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33750B9-1477-455F-81C8-4D2BC9085203}" type="parTrans" cxnId="{A26E2DD8-ABF8-4519-816D-D7B1EAAFC0FE}">
      <dgm:prSet/>
      <dgm:spPr/>
      <dgm:t>
        <a:bodyPr/>
        <a:lstStyle/>
        <a:p>
          <a:endParaRPr lang="uk-UA"/>
        </a:p>
      </dgm:t>
    </dgm:pt>
    <dgm:pt modelId="{B7D23C7B-0A90-4076-AC62-5D4A740C24FC}" type="sibTrans" cxnId="{A26E2DD8-ABF8-4519-816D-D7B1EAAFC0FE}">
      <dgm:prSet/>
      <dgm:spPr/>
      <dgm:t>
        <a:bodyPr/>
        <a:lstStyle/>
        <a:p>
          <a:endParaRPr lang="uk-UA"/>
        </a:p>
      </dgm:t>
    </dgm:pt>
    <dgm:pt modelId="{3C8EE393-9385-4B7F-8750-BF622842E9AB}" type="pres">
      <dgm:prSet presAssocID="{24E5C34E-DA21-45B9-B55D-F89D03FA1B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91186E1-D2E0-4DE9-9FD1-C23BC272EA6B}" type="pres">
      <dgm:prSet presAssocID="{CEC9EB15-5746-4F36-8AFD-EACA623DA04B}" presName="parentText" presStyleLbl="node1" presStyleIdx="0" presStyleCnt="1" custScaleY="307008" custLinFactY="-3627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26E2DD8-ABF8-4519-816D-D7B1EAAFC0FE}" srcId="{24E5C34E-DA21-45B9-B55D-F89D03FA1B3A}" destId="{CEC9EB15-5746-4F36-8AFD-EACA623DA04B}" srcOrd="0" destOrd="0" parTransId="{E33750B9-1477-455F-81C8-4D2BC9085203}" sibTransId="{B7D23C7B-0A90-4076-AC62-5D4A740C24FC}"/>
    <dgm:cxn modelId="{1AFFF161-2DFE-4EDD-9394-0F32826ACE8E}" type="presOf" srcId="{24E5C34E-DA21-45B9-B55D-F89D03FA1B3A}" destId="{3C8EE393-9385-4B7F-8750-BF622842E9AB}" srcOrd="0" destOrd="0" presId="urn:microsoft.com/office/officeart/2005/8/layout/vList2"/>
    <dgm:cxn modelId="{895302C9-729B-4C74-B4E8-9A8E6ABD3847}" type="presOf" srcId="{CEC9EB15-5746-4F36-8AFD-EACA623DA04B}" destId="{491186E1-D2E0-4DE9-9FD1-C23BC272EA6B}" srcOrd="0" destOrd="0" presId="urn:microsoft.com/office/officeart/2005/8/layout/vList2"/>
    <dgm:cxn modelId="{222AA398-10D3-428F-B4D5-6F99F6206DB8}" type="presParOf" srcId="{3C8EE393-9385-4B7F-8750-BF622842E9AB}" destId="{491186E1-D2E0-4DE9-9FD1-C23BC272EA6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F56D4A-9A76-4414-A5F2-8066BE125047}">
      <dsp:nvSpPr>
        <dsp:cNvPr id="0" name=""/>
        <dsp:cNvSpPr/>
      </dsp:nvSpPr>
      <dsp:spPr>
        <a:xfrm>
          <a:off x="132277" y="9"/>
          <a:ext cx="5285809" cy="396932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	</a:t>
          </a:r>
          <a:r>
            <a:rPr lang="uk-UA" sz="1600" kern="1200" dirty="0" smtClean="0"/>
            <a:t>В</a:t>
          </a:r>
          <a:r>
            <a:rPr lang="uk-UA" sz="1600" b="0" i="0" u="none" kern="1200" dirty="0" smtClean="0"/>
            <a:t>изнання недійсним рішення суб`єкта владних повноважень про надання земельної ділянки у власність фізичній особі, безпосередньо не впливає на права і обов`язки такої фізичної особи, якщо вона не є власником земельної ділянки на момент пред`явлення позову і якщо жодні позовні вимоги до такої фізичної особи позивачем не заявлені.</a:t>
          </a:r>
        </a:p>
        <a:p>
          <a:pPr lvl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hlinkClick xmlns:r="http://schemas.openxmlformats.org/officeDocument/2006/relationships" r:id="rId1"/>
            </a:rPr>
            <a:t>http://reestr.court.gov.ua/Review/80115448</a:t>
          </a:r>
          <a:endParaRPr lang="uk-UA" sz="1600" kern="1200" dirty="0" smtClean="0"/>
        </a:p>
        <a:p>
          <a:pPr lvl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hlinkClick xmlns:r="http://schemas.openxmlformats.org/officeDocument/2006/relationships" r:id="rId2"/>
            </a:rPr>
            <a:t>http://reestr.court.gov.ua/Review/82637256</a:t>
          </a:r>
          <a:endParaRPr lang="uk-UA" sz="1600" kern="1200" dirty="0" smtClean="0"/>
        </a:p>
        <a:p>
          <a:pPr lvl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 </a:t>
          </a:r>
          <a:endParaRPr lang="uk-UA" sz="1500" kern="1200" noProof="0" dirty="0"/>
        </a:p>
      </dsp:txBody>
      <dsp:txXfrm>
        <a:off x="132277" y="9"/>
        <a:ext cx="4293478" cy="39693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32A5CD-ED12-4521-B172-187366941F6A}">
      <dsp:nvSpPr>
        <dsp:cNvPr id="0" name=""/>
        <dsp:cNvSpPr/>
      </dsp:nvSpPr>
      <dsp:spPr>
        <a:xfrm>
          <a:off x="0" y="36457"/>
          <a:ext cx="6052502" cy="40783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just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0" i="0" u="none" kern="1200" dirty="0" smtClean="0"/>
            <a:t>	Вимога про скасування рішення суб`єкта владних повноважень у сфері земельних відносин, ухваленого на користь фізичної особи, в якої з цього рішення виникли відповідні права та обов`язки, безпосередньо стосується прав та обов`язків цієї особи, тому відповідний спір має розглядатися судом за правилами </a:t>
          </a:r>
          <a:r>
            <a:rPr lang="uk-UA" sz="1500" b="0" i="0" kern="1200" dirty="0" smtClean="0"/>
            <a:t>Цивільного процесуального кодексу України</a:t>
          </a:r>
          <a:r>
            <a:rPr lang="uk-UA" sz="1500" b="0" i="0" u="none" kern="1200" dirty="0" smtClean="0"/>
            <a:t>. </a:t>
          </a:r>
          <a:r>
            <a:rPr lang="en-US" sz="1500" b="0" i="0" u="none" kern="1200" dirty="0" smtClean="0">
              <a:hlinkClick xmlns:r="http://schemas.openxmlformats.org/officeDocument/2006/relationships" r:id="rId1"/>
            </a:rPr>
            <a:t>http://reestr.court.gov.ua/Review/84153021</a:t>
          </a:r>
          <a:r>
            <a:rPr lang="uk-UA" sz="1500" b="0" i="0" u="none" kern="1200" dirty="0" smtClean="0"/>
            <a:t>  </a:t>
          </a:r>
          <a:r>
            <a:rPr lang="uk-UA" sz="1200" b="0" i="0" u="none" kern="1200" dirty="0" smtClean="0"/>
            <a:t>Наведене відповідає висновкам, викладеним раніше ВП ВС в постановах від 04.07.2018 у справі №361/3009/16-ц, 07.11.2018 у справах №488/6211/14-ц, №488/5027/14-ц, від 30.01.2019 у справі № 485/1472/17, від 15.05.2019 у справах №522/7636/14-ц, №469/1346/18, від 26.06.2019 року у справі № 911/2258/18.</a:t>
          </a:r>
          <a:endParaRPr lang="ru-RU" sz="1200" b="0" i="0" kern="1200" dirty="0" smtClean="0"/>
        </a:p>
      </dsp:txBody>
      <dsp:txXfrm>
        <a:off x="886368" y="633716"/>
        <a:ext cx="4279766" cy="28838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20DE31-9AEC-4203-B692-5715756E6C53}">
      <dsp:nvSpPr>
        <dsp:cNvPr id="0" name=""/>
        <dsp:cNvSpPr/>
      </dsp:nvSpPr>
      <dsp:spPr>
        <a:xfrm>
          <a:off x="0" y="85"/>
          <a:ext cx="4973217" cy="7713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1800" b="0" i="0" kern="1200" dirty="0" smtClean="0"/>
            <a:t>Постанови ВП ВС від </a:t>
          </a:r>
          <a:r>
            <a:rPr lang="uk-UA" sz="1800" b="0" i="0" u="none" kern="1200" dirty="0" smtClean="0"/>
            <a:t>12.02.2019 у справі №911/414/18 та від 12.06.2019 у справі № 911/848/18</a:t>
          </a:r>
          <a:endParaRPr lang="uk-UA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654" y="37739"/>
        <a:ext cx="4897909" cy="6960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1186E1-D2E0-4DE9-9FD1-C23BC272EA6B}">
      <dsp:nvSpPr>
        <dsp:cNvPr id="0" name=""/>
        <dsp:cNvSpPr/>
      </dsp:nvSpPr>
      <dsp:spPr>
        <a:xfrm>
          <a:off x="0" y="0"/>
          <a:ext cx="5507038" cy="7707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2000" b="1" i="0" kern="1200" dirty="0" smtClean="0">
              <a:latin typeface="+mn-lt"/>
            </a:rPr>
            <a:t>Постанова ВП ВС від </a:t>
          </a:r>
          <a:r>
            <a:rPr lang="uk-UA" sz="2000" b="1" i="0" kern="1200" dirty="0" smtClean="0">
              <a:latin typeface="+mn-lt"/>
            </a:rPr>
            <a:t>21.08.2019 </a:t>
          </a:r>
          <a:r>
            <a:rPr lang="uk-UA" sz="2000" b="1" i="0" kern="1200" dirty="0" smtClean="0">
              <a:latin typeface="+mn-lt"/>
            </a:rPr>
            <a:t>у справі 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2000" b="1" i="0" kern="1200" dirty="0" smtClean="0">
              <a:latin typeface="+mn-lt"/>
            </a:rPr>
            <a:t>№</a:t>
          </a:r>
          <a:r>
            <a:rPr lang="en-US" sz="2000" b="1" i="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911/3681/17</a:t>
          </a:r>
          <a:endParaRPr lang="uk-UA" sz="2000" b="1" i="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7626" y="37626"/>
        <a:ext cx="5431786" cy="6955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FCE3F83-1F99-4A56-9C4B-11F20E937EB4}" type="datetimeFigureOut">
              <a:rPr lang="uk-UA" smtClean="0"/>
              <a:t>12.09.2019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D624A-D3F4-49B1-B25C-DDF48824A5C6}" type="slidenum">
              <a:rPr lang="uk-UA" smtClean="0"/>
              <a:t>‹№›</a:t>
            </a:fld>
            <a:endParaRPr lang="uk-U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1507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E3F83-1F99-4A56-9C4B-11F20E937EB4}" type="datetimeFigureOut">
              <a:rPr lang="uk-UA" smtClean="0"/>
              <a:t>12.09.2019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D624A-D3F4-49B1-B25C-DDF48824A5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99265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E3F83-1F99-4A56-9C4B-11F20E937EB4}" type="datetimeFigureOut">
              <a:rPr lang="uk-UA" smtClean="0"/>
              <a:t>12.09.2019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D624A-D3F4-49B1-B25C-DDF48824A5C6}" type="slidenum">
              <a:rPr lang="uk-UA" smtClean="0"/>
              <a:t>‹№›</a:t>
            </a:fld>
            <a:endParaRPr lang="uk-UA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5052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E3F83-1F99-4A56-9C4B-11F20E937EB4}" type="datetimeFigureOut">
              <a:rPr lang="uk-UA" smtClean="0"/>
              <a:t>12.09.2019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D624A-D3F4-49B1-B25C-DDF48824A5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78491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E3F83-1F99-4A56-9C4B-11F20E937EB4}" type="datetimeFigureOut">
              <a:rPr lang="uk-UA" smtClean="0"/>
              <a:t>12.09.2019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D624A-D3F4-49B1-B25C-DDF48824A5C6}" type="slidenum">
              <a:rPr lang="uk-UA" smtClean="0"/>
              <a:t>‹№›</a:t>
            </a:fld>
            <a:endParaRPr lang="uk-U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6704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E3F83-1F99-4A56-9C4B-11F20E937EB4}" type="datetimeFigureOut">
              <a:rPr lang="uk-UA" smtClean="0"/>
              <a:t>12.09.2019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D624A-D3F4-49B1-B25C-DDF48824A5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13352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E3F83-1F99-4A56-9C4B-11F20E937EB4}" type="datetimeFigureOut">
              <a:rPr lang="uk-UA" smtClean="0"/>
              <a:t>12.09.2019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D624A-D3F4-49B1-B25C-DDF48824A5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2951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E3F83-1F99-4A56-9C4B-11F20E937EB4}" type="datetimeFigureOut">
              <a:rPr lang="uk-UA" smtClean="0"/>
              <a:t>12.09.2019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D624A-D3F4-49B1-B25C-DDF48824A5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48404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E3F83-1F99-4A56-9C4B-11F20E937EB4}" type="datetimeFigureOut">
              <a:rPr lang="uk-UA" smtClean="0"/>
              <a:t>12.09.2019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D624A-D3F4-49B1-B25C-DDF48824A5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7913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E3F83-1F99-4A56-9C4B-11F20E937EB4}" type="datetimeFigureOut">
              <a:rPr lang="uk-UA" smtClean="0"/>
              <a:t>12.09.2019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D624A-D3F4-49B1-B25C-DDF48824A5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1090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E3F83-1F99-4A56-9C4B-11F20E937EB4}" type="datetimeFigureOut">
              <a:rPr lang="uk-UA" smtClean="0"/>
              <a:t>12.09.2019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D624A-D3F4-49B1-B25C-DDF48824A5C6}" type="slidenum">
              <a:rPr lang="uk-UA" smtClean="0"/>
              <a:t>‹№›</a:t>
            </a:fld>
            <a:endParaRPr lang="uk-U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6321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FCE3F83-1F99-4A56-9C4B-11F20E937EB4}" type="datetimeFigureOut">
              <a:rPr lang="uk-UA" smtClean="0"/>
              <a:t>12.09.2019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EDD624A-D3F4-49B1-B25C-DDF48824A5C6}" type="slidenum">
              <a:rPr lang="uk-UA" smtClean="0"/>
              <a:t>‹№›</a:t>
            </a:fld>
            <a:endParaRPr lang="uk-UA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9068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0" r:id="rId1"/>
    <p:sldLayoutId id="2147484131" r:id="rId2"/>
    <p:sldLayoutId id="2147484132" r:id="rId3"/>
    <p:sldLayoutId id="2147484133" r:id="rId4"/>
    <p:sldLayoutId id="2147484134" r:id="rId5"/>
    <p:sldLayoutId id="2147484135" r:id="rId6"/>
    <p:sldLayoutId id="2147484136" r:id="rId7"/>
    <p:sldLayoutId id="2147484137" r:id="rId8"/>
    <p:sldLayoutId id="2147484138" r:id="rId9"/>
    <p:sldLayoutId id="2147484139" r:id="rId10"/>
    <p:sldLayoutId id="2147484140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sz="4800" dirty="0" smtClean="0"/>
              <a:t>Відступлення від правових позицій </a:t>
            </a:r>
            <a:r>
              <a:rPr lang="uk-UA" sz="4800" dirty="0" smtClean="0">
                <a:solidFill>
                  <a:schemeClr val="tx1"/>
                </a:solidFill>
              </a:rPr>
              <a:t>Верховного Суду </a:t>
            </a:r>
            <a:r>
              <a:rPr lang="uk-UA" sz="4800" dirty="0" smtClean="0"/>
              <a:t>у господарських справах</a:t>
            </a:r>
            <a:endParaRPr lang="uk-UA" sz="4800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 smtClean="0"/>
              <a:t>ДО УВАГИ!</a:t>
            </a:r>
          </a:p>
          <a:p>
            <a:pPr algn="just">
              <a:lnSpc>
                <a:spcPct val="120000"/>
              </a:lnSpc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Чергова правова позиція </a:t>
            </a:r>
          </a:p>
          <a:p>
            <a:pPr algn="just">
              <a:lnSpc>
                <a:spcPct val="120000"/>
              </a:lnSpc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 ВС щодо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оскарження рішень суб’єкта </a:t>
            </a:r>
            <a:r>
              <a:rPr lang="uk-UA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владних повноважень у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сфері земельних відносин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49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9149" y="371474"/>
            <a:ext cx="10896601" cy="1085850"/>
          </a:xfrm>
        </p:spPr>
        <p:txBody>
          <a:bodyPr>
            <a:noAutofit/>
          </a:bodyPr>
          <a:lstStyle/>
          <a:p>
            <a:pPr lvl="0" algn="ctr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Щодо </a:t>
            </a:r>
            <a:r>
              <a:rPr lang="uk-UA" sz="2000" dirty="0"/>
              <a:t>оскарження </a:t>
            </a:r>
            <a:r>
              <a:rPr lang="uk-UA" sz="2000" dirty="0" smtClean="0"/>
              <a:t>рішень </a:t>
            </a:r>
            <a:r>
              <a:rPr lang="uk-UA" sz="2000" dirty="0"/>
              <a:t>суб`єкта владних повноважень у сфері земельних відносин, ухваленого на користь фізичної особи</a:t>
            </a:r>
            <a:br>
              <a:rPr lang="uk-UA" sz="2000" dirty="0"/>
            </a:b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Місце для вмісту 10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775171" y="2743201"/>
          <a:ext cx="5418087" cy="3971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Місце для вмісту 11"/>
          <p:cNvGraphicFramePr>
            <a:graphicFrameLocks noGrp="1"/>
          </p:cNvGraphicFramePr>
          <p:nvPr>
            <p:ph sz="quarter" idx="4"/>
            <p:extLst/>
          </p:nvPr>
        </p:nvGraphicFramePr>
        <p:xfrm>
          <a:off x="5868785" y="2743201"/>
          <a:ext cx="6061279" cy="4114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9" name="Схема 8"/>
          <p:cNvGraphicFramePr/>
          <p:nvPr>
            <p:extLst/>
          </p:nvPr>
        </p:nvGraphicFramePr>
        <p:xfrm>
          <a:off x="727496" y="1714500"/>
          <a:ext cx="4973217" cy="771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0" name="Схема 9"/>
          <p:cNvGraphicFramePr/>
          <p:nvPr>
            <p:extLst/>
          </p:nvPr>
        </p:nvGraphicFramePr>
        <p:xfrm>
          <a:off x="6208712" y="1714500"/>
          <a:ext cx="5507038" cy="771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  <p:extLst>
      <p:ext uri="{BB962C8B-B14F-4D97-AF65-F5344CB8AC3E}">
        <p14:creationId xmlns:p14="http://schemas.microsoft.com/office/powerpoint/2010/main" val="52714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нтеграл">
  <a:themeElements>
    <a:clrScheme name="І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І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І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3367</TotalTime>
  <Words>68</Words>
  <Application>Microsoft Office PowerPoint</Application>
  <PresentationFormat>Широкий екран</PresentationFormat>
  <Paragraphs>13</Paragraphs>
  <Slides>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</vt:i4>
      </vt:variant>
    </vt:vector>
  </HeadingPairs>
  <TitlesOfParts>
    <vt:vector size="8" baseType="lpstr">
      <vt:lpstr>Calibri</vt:lpstr>
      <vt:lpstr>Times New Roman</vt:lpstr>
      <vt:lpstr>Tw Cen MT</vt:lpstr>
      <vt:lpstr>Tw Cen MT Condensed</vt:lpstr>
      <vt:lpstr>Wingdings 3</vt:lpstr>
      <vt:lpstr>Інтеграл</vt:lpstr>
      <vt:lpstr>Відступлення від правових позицій Верховного Суду у господарських справах</vt:lpstr>
      <vt:lpstr>Щодо оскарження рішень суб`єкта владних повноважень у сфері земельних відносин, ухваленого на користь фізичної особи 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User1</dc:creator>
  <cp:lastModifiedBy>RePack by Diakov</cp:lastModifiedBy>
  <cp:revision>78</cp:revision>
  <cp:lastPrinted>2018-10-02T11:28:01Z</cp:lastPrinted>
  <dcterms:created xsi:type="dcterms:W3CDTF">2018-09-04T09:19:52Z</dcterms:created>
  <dcterms:modified xsi:type="dcterms:W3CDTF">2019-09-12T14:50:03Z</dcterms:modified>
</cp:coreProperties>
</file>